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tags/tag1.xml" ContentType="application/vnd.openxmlformats-officedocument.presentationml.tags+xml"/>
  <Override PartName="/ppt/slides/slide1.xml" ContentType="application/vnd.openxmlformats-officedocument.presentationml.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diagrams/layout1.xml" ContentType="application/vnd.openxmlformats-officedocument.drawingml.diagramLayout+xml"/>
  <Override PartName="/ppt/media/audio1.bin" ContentType="audio/unknown"/>
  <Override PartName="/ppt/diagrams/quickStyle1.xml" ContentType="application/vnd.openxmlformats-officedocument.drawingml.diagramStyl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trictFirstAndLastChars="0" saveSubsetFonts="1">
  <p:sldMasterIdLst>
    <p:sldMasterId id="2147483650" r:id="rId1"/>
  </p:sldMasterIdLst>
  <p:notesMasterIdLst>
    <p:notesMasterId r:id="rId22"/>
  </p:notesMasterIdLst>
  <p:handoutMasterIdLst>
    <p:handoutMasterId r:id="rId23"/>
  </p:handoutMasterIdLst>
  <p:sldIdLst>
    <p:sldId id="438" r:id="rId2"/>
    <p:sldId id="429" r:id="rId3"/>
    <p:sldId id="449" r:id="rId4"/>
    <p:sldId id="439" r:id="rId5"/>
    <p:sldId id="453" r:id="rId6"/>
    <p:sldId id="448" r:id="rId7"/>
    <p:sldId id="458" r:id="rId8"/>
    <p:sldId id="445" r:id="rId9"/>
    <p:sldId id="437" r:id="rId10"/>
    <p:sldId id="454" r:id="rId11"/>
    <p:sldId id="456" r:id="rId12"/>
    <p:sldId id="457" r:id="rId13"/>
    <p:sldId id="459" r:id="rId14"/>
    <p:sldId id="406" r:id="rId15"/>
    <p:sldId id="431" r:id="rId16"/>
    <p:sldId id="451" r:id="rId17"/>
    <p:sldId id="452" r:id="rId18"/>
    <p:sldId id="399" r:id="rId19"/>
    <p:sldId id="441" r:id="rId20"/>
    <p:sldId id="424" r:id="rId21"/>
  </p:sldIdLst>
  <p:sldSz cx="9144000" cy="6858000" type="screen4x3"/>
  <p:notesSz cx="7102475" cy="9388475"/>
  <p:custDataLst>
    <p:tags r:id="rId25"/>
  </p:custDataLst>
  <p:defaultTex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scaleToFitPaper="1"/>
  <p:showPr showNarration="1" useTimings="0">
    <p:present/>
    <p:sldAll/>
    <p:penClr>
      <a:srgbClr val="000000"/>
    </p:penClr>
    <p:extLst>
      <p:ext uri="{EC167BDD-8182-4AB7-AECC-EB403E3ABB37}">
        <p14:laserClr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a:srgbClr val="FF0000"/>
        </p14:laserClr>
      </p:ext>
      <p:ext uri="{2FDB2607-1784-4EEB-B798-7EB5836EED8A}">
        <p14:showMediaCtrls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
      </p:ext>
    </p:extLst>
  </p:showPr>
  <p:clrMru>
    <a:srgbClr val="FF990D"/>
    <a:srgbClr val="00529B"/>
    <a:srgbClr val="B9D0DC"/>
    <a:srgbClr val="DBE7ED"/>
    <a:srgbClr val="969696"/>
    <a:srgbClr val="993366"/>
    <a:srgbClr val="B000B0"/>
    <a:srgbClr val="FFFFFF"/>
    <a:srgbClr val="85B0C6"/>
    <a:srgbClr val="5B97B1"/>
  </p:clrMru>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MasterView">
  <p:normalViewPr>
    <p:restoredLeft sz="16562" autoAdjust="0"/>
    <p:restoredTop sz="83362" autoAdjust="0"/>
  </p:normalViewPr>
  <p:slideViewPr>
    <p:cSldViewPr snapToGrid="0">
      <p:cViewPr varScale="1">
        <p:scale>
          <a:sx n="117" d="100"/>
          <a:sy n="117" d="100"/>
        </p:scale>
        <p:origin x="-432" y="-112"/>
      </p:cViewPr>
      <p:guideLst>
        <p:guide orient="horz" pos="1647"/>
        <p:guide orient="horz" pos="4178"/>
        <p:guide orient="horz" pos="596"/>
        <p:guide orient="horz" pos="1087"/>
        <p:guide pos="319"/>
        <p:guide pos="544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53" d="100"/>
          <a:sy n="53" d="100"/>
        </p:scale>
        <p:origin x="-2520" y="-78"/>
      </p:cViewPr>
      <p:guideLst>
        <p:guide orient="horz" pos="2957"/>
        <p:guide orient="horz" pos="5757"/>
        <p:guide pos="2237"/>
        <p:guide pos="161"/>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oleObject" Target="Workbook6"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6"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pieChart>
        <c:varyColors val="1"/>
        <c:ser>
          <c:idx val="0"/>
          <c:order val="0"/>
          <c:spPr>
            <a:solidFill>
              <a:srgbClr val="CCFFCC"/>
            </a:solidFill>
          </c:spPr>
          <c:dPt>
            <c:idx val="0"/>
            <c:spPr>
              <a:solidFill>
                <a:srgbClr val="FFFF00"/>
              </a:solidFill>
            </c:spPr>
          </c:dPt>
          <c:dPt>
            <c:idx val="1"/>
            <c:spPr>
              <a:solidFill>
                <a:schemeClr val="tx2">
                  <a:lumMod val="60000"/>
                  <a:lumOff val="40000"/>
                </a:schemeClr>
              </a:solidFill>
            </c:spPr>
          </c:dPt>
          <c:cat>
            <c:strRef>
              <c:f>Sheet2!$A$1:$A$2</c:f>
              <c:strCache>
                <c:ptCount val="2"/>
                <c:pt idx="0">
                  <c:v>Awake</c:v>
                </c:pt>
                <c:pt idx="1">
                  <c:v>Asleep</c:v>
                </c:pt>
              </c:strCache>
            </c:strRef>
          </c:cat>
          <c:val>
            <c:numRef>
              <c:f>Sheet2!$B$1:$B$2</c:f>
              <c:numCache>
                <c:formatCode>General</c:formatCode>
                <c:ptCount val="2"/>
                <c:pt idx="0">
                  <c:v>16.0</c:v>
                </c:pt>
                <c:pt idx="1">
                  <c:v>8.0</c:v>
                </c:pt>
              </c:numCache>
            </c:numRef>
          </c:val>
        </c:ser>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percentStacked"/>
        <c:ser>
          <c:idx val="0"/>
          <c:order val="0"/>
          <c:tx>
            <c:strRef>
              <c:f>Sheet2!$A$3</c:f>
              <c:strCache>
                <c:ptCount val="1"/>
                <c:pt idx="0">
                  <c:v>Work</c:v>
                </c:pt>
              </c:strCache>
            </c:strRef>
          </c:tx>
          <c:val>
            <c:numRef>
              <c:f>Sheet2!$B$3</c:f>
              <c:numCache>
                <c:formatCode>General</c:formatCode>
                <c:ptCount val="1"/>
                <c:pt idx="0">
                  <c:v>0.625000000000001</c:v>
                </c:pt>
              </c:numCache>
            </c:numRef>
          </c:val>
        </c:ser>
        <c:ser>
          <c:idx val="1"/>
          <c:order val="1"/>
          <c:tx>
            <c:strRef>
              <c:f>Sheet2!$A$4</c:f>
              <c:strCache>
                <c:ptCount val="1"/>
                <c:pt idx="0">
                  <c:v>Life</c:v>
                </c:pt>
              </c:strCache>
            </c:strRef>
          </c:tx>
          <c:dPt>
            <c:idx val="0"/>
            <c:spPr>
              <a:solidFill>
                <a:schemeClr val="accent3">
                  <a:lumMod val="75000"/>
                </a:schemeClr>
              </a:solidFill>
            </c:spPr>
          </c:dPt>
          <c:val>
            <c:numRef>
              <c:f>Sheet2!$B$4</c:f>
              <c:numCache>
                <c:formatCode>General</c:formatCode>
                <c:ptCount val="1"/>
                <c:pt idx="0">
                  <c:v>0.375</c:v>
                </c:pt>
              </c:numCache>
            </c:numRef>
          </c:val>
        </c:ser>
        <c:overlap val="100"/>
        <c:axId val="282465560"/>
        <c:axId val="282462488"/>
      </c:barChart>
      <c:catAx>
        <c:axId val="282465560"/>
        <c:scaling>
          <c:orientation val="minMax"/>
        </c:scaling>
        <c:delete val="1"/>
        <c:axPos val="b"/>
        <c:tickLblPos val="none"/>
        <c:crossAx val="282462488"/>
        <c:crosses val="autoZero"/>
        <c:auto val="1"/>
        <c:lblAlgn val="ctr"/>
        <c:lblOffset val="100"/>
      </c:catAx>
      <c:valAx>
        <c:axId val="282462488"/>
        <c:scaling>
          <c:orientation val="minMax"/>
        </c:scaling>
        <c:delete val="1"/>
        <c:axPos val="l"/>
        <c:numFmt formatCode="0%" sourceLinked="1"/>
        <c:tickLblPos val="none"/>
        <c:crossAx val="282465560"/>
        <c:crosses val="autoZero"/>
        <c:crossBetween val="between"/>
      </c:valAx>
      <c:spPr>
        <a:noFill/>
        <a:ln w="25400">
          <a:noFill/>
        </a:ln>
      </c:spPr>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08342-6FF0-41EF-BC3B-E31C9DBF3F6D}" type="doc">
      <dgm:prSet loTypeId="urn:microsoft.com/office/officeart/2005/8/layout/hChevron3" loCatId="process" qsTypeId="urn:microsoft.com/office/officeart/2005/8/quickstyle/simple1" qsCatId="simple" csTypeId="urn:microsoft.com/office/officeart/2005/8/colors/accent2_4" csCatId="accent2" phldr="1"/>
      <dgm:spPr/>
    </dgm:pt>
    <dgm:pt modelId="{7A6ACA9A-2841-4643-8C9C-3D4BC59197D8}">
      <dgm:prSet phldrT="[Text]"/>
      <dgm:spPr/>
      <dgm:t>
        <a:bodyPr/>
        <a:lstStyle/>
        <a:p>
          <a:r>
            <a:rPr lang="en-US" smtClean="0"/>
            <a:t>Week 1</a:t>
          </a:r>
          <a:endParaRPr lang="en-US"/>
        </a:p>
      </dgm:t>
    </dgm:pt>
    <dgm:pt modelId="{A6607F01-9C16-4290-9726-B88083BBE46F}" type="parTrans" cxnId="{03220C53-49CF-4EF7-B978-5738102FDF15}">
      <dgm:prSet/>
      <dgm:spPr/>
      <dgm:t>
        <a:bodyPr/>
        <a:lstStyle/>
        <a:p>
          <a:endParaRPr lang="en-US"/>
        </a:p>
      </dgm:t>
    </dgm:pt>
    <dgm:pt modelId="{4F1D889B-148B-447B-92AC-B3344EE022B5}" type="sibTrans" cxnId="{03220C53-49CF-4EF7-B978-5738102FDF15}">
      <dgm:prSet/>
      <dgm:spPr/>
      <dgm:t>
        <a:bodyPr/>
        <a:lstStyle/>
        <a:p>
          <a:endParaRPr lang="en-US"/>
        </a:p>
      </dgm:t>
    </dgm:pt>
    <dgm:pt modelId="{EE127C64-48E6-426B-BCE3-F534DABFCC9A}">
      <dgm:prSet phldrT="[Text]"/>
      <dgm:spPr/>
      <dgm:t>
        <a:bodyPr/>
        <a:lstStyle/>
        <a:p>
          <a:r>
            <a:rPr lang="en-US" smtClean="0"/>
            <a:t>Month 1</a:t>
          </a:r>
          <a:endParaRPr lang="en-US"/>
        </a:p>
      </dgm:t>
    </dgm:pt>
    <dgm:pt modelId="{476071AB-662E-462A-A94A-EB8EE6CE6425}" type="parTrans" cxnId="{A26F757F-C572-476A-9027-4FA657F3FEE2}">
      <dgm:prSet/>
      <dgm:spPr/>
      <dgm:t>
        <a:bodyPr/>
        <a:lstStyle/>
        <a:p>
          <a:endParaRPr lang="en-US"/>
        </a:p>
      </dgm:t>
    </dgm:pt>
    <dgm:pt modelId="{474711DC-AB9C-4846-814F-AAC440632987}" type="sibTrans" cxnId="{A26F757F-C572-476A-9027-4FA657F3FEE2}">
      <dgm:prSet/>
      <dgm:spPr/>
      <dgm:t>
        <a:bodyPr/>
        <a:lstStyle/>
        <a:p>
          <a:endParaRPr lang="en-US"/>
        </a:p>
      </dgm:t>
    </dgm:pt>
    <dgm:pt modelId="{6310C80F-A6DD-4565-BAF1-D75DA9139E6F}">
      <dgm:prSet phldrT="[Text]"/>
      <dgm:spPr/>
      <dgm:t>
        <a:bodyPr/>
        <a:lstStyle/>
        <a:p>
          <a:r>
            <a:rPr lang="en-US" smtClean="0"/>
            <a:t>Month 2-3</a:t>
          </a:r>
          <a:endParaRPr lang="en-US"/>
        </a:p>
      </dgm:t>
    </dgm:pt>
    <dgm:pt modelId="{82A6B4A0-3FE0-42F1-9A2B-256410637A1C}" type="parTrans" cxnId="{DB32DD5F-D6F2-4450-8069-04E644FDDC1D}">
      <dgm:prSet/>
      <dgm:spPr/>
      <dgm:t>
        <a:bodyPr/>
        <a:lstStyle/>
        <a:p>
          <a:endParaRPr lang="en-US"/>
        </a:p>
      </dgm:t>
    </dgm:pt>
    <dgm:pt modelId="{9AE29B3B-2EF8-479B-82AE-170EF2822A3D}" type="sibTrans" cxnId="{DB32DD5F-D6F2-4450-8069-04E644FDDC1D}">
      <dgm:prSet/>
      <dgm:spPr/>
      <dgm:t>
        <a:bodyPr/>
        <a:lstStyle/>
        <a:p>
          <a:endParaRPr lang="en-US"/>
        </a:p>
      </dgm:t>
    </dgm:pt>
    <dgm:pt modelId="{8428403E-41C5-4683-B82B-C5815C37BCB9}">
      <dgm:prSet phldrT="[Text]"/>
      <dgm:spPr/>
      <dgm:t>
        <a:bodyPr/>
        <a:lstStyle/>
        <a:p>
          <a:r>
            <a:rPr lang="en-US" smtClean="0"/>
            <a:t>Month 4-5</a:t>
          </a:r>
          <a:endParaRPr lang="en-US"/>
        </a:p>
      </dgm:t>
    </dgm:pt>
    <dgm:pt modelId="{AACE3F32-956B-436D-A923-D938DA2B85D4}" type="parTrans" cxnId="{DE973593-26D2-4974-8799-C29E9E7E8195}">
      <dgm:prSet/>
      <dgm:spPr/>
      <dgm:t>
        <a:bodyPr/>
        <a:lstStyle/>
        <a:p>
          <a:endParaRPr lang="en-US"/>
        </a:p>
      </dgm:t>
    </dgm:pt>
    <dgm:pt modelId="{EA9292F5-E7FF-49DC-AB83-6060D375A2E7}" type="sibTrans" cxnId="{DE973593-26D2-4974-8799-C29E9E7E8195}">
      <dgm:prSet/>
      <dgm:spPr/>
      <dgm:t>
        <a:bodyPr/>
        <a:lstStyle/>
        <a:p>
          <a:endParaRPr lang="en-US"/>
        </a:p>
      </dgm:t>
    </dgm:pt>
    <dgm:pt modelId="{F316DF74-0231-4D24-91AF-125AA2CF297E}">
      <dgm:prSet phldrT="[Text]"/>
      <dgm:spPr/>
      <dgm:t>
        <a:bodyPr/>
        <a:lstStyle/>
        <a:p>
          <a:r>
            <a:rPr lang="en-US" smtClean="0"/>
            <a:t>Month 6</a:t>
          </a:r>
          <a:endParaRPr lang="en-US"/>
        </a:p>
      </dgm:t>
    </dgm:pt>
    <dgm:pt modelId="{3AF360FD-1118-4DCA-9B95-EB14E13B3D31}" type="parTrans" cxnId="{3676E1BE-2A35-40BD-B897-1611ABE61E42}">
      <dgm:prSet/>
      <dgm:spPr/>
      <dgm:t>
        <a:bodyPr/>
        <a:lstStyle/>
        <a:p>
          <a:endParaRPr lang="en-US"/>
        </a:p>
      </dgm:t>
    </dgm:pt>
    <dgm:pt modelId="{9DF8A414-0292-4E83-BA75-B3FADE79B179}" type="sibTrans" cxnId="{3676E1BE-2A35-40BD-B897-1611ABE61E42}">
      <dgm:prSet/>
      <dgm:spPr/>
      <dgm:t>
        <a:bodyPr/>
        <a:lstStyle/>
        <a:p>
          <a:endParaRPr lang="en-US"/>
        </a:p>
      </dgm:t>
    </dgm:pt>
    <dgm:pt modelId="{E0394375-94F1-4BEF-B210-81AE4B90228D}" type="pres">
      <dgm:prSet presAssocID="{27908342-6FF0-41EF-BC3B-E31C9DBF3F6D}" presName="Name0" presStyleCnt="0">
        <dgm:presLayoutVars>
          <dgm:dir/>
          <dgm:resizeHandles val="exact"/>
        </dgm:presLayoutVars>
      </dgm:prSet>
      <dgm:spPr/>
    </dgm:pt>
    <dgm:pt modelId="{0E64972C-FFD3-4B24-BFBB-2150CEB4CC65}" type="pres">
      <dgm:prSet presAssocID="{7A6ACA9A-2841-4643-8C9C-3D4BC59197D8}" presName="parTxOnly" presStyleLbl="node1" presStyleIdx="0" presStyleCnt="5">
        <dgm:presLayoutVars>
          <dgm:bulletEnabled val="1"/>
        </dgm:presLayoutVars>
      </dgm:prSet>
      <dgm:spPr/>
      <dgm:t>
        <a:bodyPr/>
        <a:lstStyle/>
        <a:p>
          <a:endParaRPr lang="en-US"/>
        </a:p>
      </dgm:t>
    </dgm:pt>
    <dgm:pt modelId="{A8580C90-5F48-4FA8-9471-DAB677627A78}" type="pres">
      <dgm:prSet presAssocID="{4F1D889B-148B-447B-92AC-B3344EE022B5}" presName="parSpace" presStyleCnt="0"/>
      <dgm:spPr/>
    </dgm:pt>
    <dgm:pt modelId="{509E606A-1644-452C-900E-11A1FB436B86}" type="pres">
      <dgm:prSet presAssocID="{EE127C64-48E6-426B-BCE3-F534DABFCC9A}" presName="parTxOnly" presStyleLbl="node1" presStyleIdx="1" presStyleCnt="5" custLinFactNeighborX="619" custLinFactNeighborY="1792">
        <dgm:presLayoutVars>
          <dgm:bulletEnabled val="1"/>
        </dgm:presLayoutVars>
      </dgm:prSet>
      <dgm:spPr/>
      <dgm:t>
        <a:bodyPr/>
        <a:lstStyle/>
        <a:p>
          <a:endParaRPr lang="en-US"/>
        </a:p>
      </dgm:t>
    </dgm:pt>
    <dgm:pt modelId="{BBA8CA86-5DC3-45B5-B2E9-69B44C475EE6}" type="pres">
      <dgm:prSet presAssocID="{474711DC-AB9C-4846-814F-AAC440632987}" presName="parSpace" presStyleCnt="0"/>
      <dgm:spPr/>
    </dgm:pt>
    <dgm:pt modelId="{B44544A6-9063-4986-A0EB-2007BE9C502B}" type="pres">
      <dgm:prSet presAssocID="{6310C80F-A6DD-4565-BAF1-D75DA9139E6F}" presName="parTxOnly" presStyleLbl="node1" presStyleIdx="2" presStyleCnt="5">
        <dgm:presLayoutVars>
          <dgm:bulletEnabled val="1"/>
        </dgm:presLayoutVars>
      </dgm:prSet>
      <dgm:spPr/>
      <dgm:t>
        <a:bodyPr/>
        <a:lstStyle/>
        <a:p>
          <a:endParaRPr lang="en-US"/>
        </a:p>
      </dgm:t>
    </dgm:pt>
    <dgm:pt modelId="{AD686B1D-BF28-442E-88A6-CB1892DFA7AD}" type="pres">
      <dgm:prSet presAssocID="{9AE29B3B-2EF8-479B-82AE-170EF2822A3D}" presName="parSpace" presStyleCnt="0"/>
      <dgm:spPr/>
    </dgm:pt>
    <dgm:pt modelId="{261606E0-3451-4359-8E29-3B928AC4FE0B}" type="pres">
      <dgm:prSet presAssocID="{8428403E-41C5-4683-B82B-C5815C37BCB9}" presName="parTxOnly" presStyleLbl="node1" presStyleIdx="3" presStyleCnt="5">
        <dgm:presLayoutVars>
          <dgm:bulletEnabled val="1"/>
        </dgm:presLayoutVars>
      </dgm:prSet>
      <dgm:spPr/>
      <dgm:t>
        <a:bodyPr/>
        <a:lstStyle/>
        <a:p>
          <a:endParaRPr lang="en-US"/>
        </a:p>
      </dgm:t>
    </dgm:pt>
    <dgm:pt modelId="{42CE86B9-C79B-4F25-A2A2-ED7F96162390}" type="pres">
      <dgm:prSet presAssocID="{EA9292F5-E7FF-49DC-AB83-6060D375A2E7}" presName="parSpace" presStyleCnt="0"/>
      <dgm:spPr/>
    </dgm:pt>
    <dgm:pt modelId="{9EDDAD72-5750-41B2-8FE5-80388914D4EB}" type="pres">
      <dgm:prSet presAssocID="{F316DF74-0231-4D24-91AF-125AA2CF297E}" presName="parTxOnly" presStyleLbl="node1" presStyleIdx="4" presStyleCnt="5">
        <dgm:presLayoutVars>
          <dgm:bulletEnabled val="1"/>
        </dgm:presLayoutVars>
      </dgm:prSet>
      <dgm:spPr/>
      <dgm:t>
        <a:bodyPr/>
        <a:lstStyle/>
        <a:p>
          <a:endParaRPr lang="en-US"/>
        </a:p>
      </dgm:t>
    </dgm:pt>
  </dgm:ptLst>
  <dgm:cxnLst>
    <dgm:cxn modelId="{DE973593-26D2-4974-8799-C29E9E7E8195}" srcId="{27908342-6FF0-41EF-BC3B-E31C9DBF3F6D}" destId="{8428403E-41C5-4683-B82B-C5815C37BCB9}" srcOrd="3" destOrd="0" parTransId="{AACE3F32-956B-436D-A923-D938DA2B85D4}" sibTransId="{EA9292F5-E7FF-49DC-AB83-6060D375A2E7}"/>
    <dgm:cxn modelId="{03220C53-49CF-4EF7-B978-5738102FDF15}" srcId="{27908342-6FF0-41EF-BC3B-E31C9DBF3F6D}" destId="{7A6ACA9A-2841-4643-8C9C-3D4BC59197D8}" srcOrd="0" destOrd="0" parTransId="{A6607F01-9C16-4290-9726-B88083BBE46F}" sibTransId="{4F1D889B-148B-447B-92AC-B3344EE022B5}"/>
    <dgm:cxn modelId="{FF89D4C1-07CA-4EA7-A612-215A8DBED8AF}" type="presOf" srcId="{F316DF74-0231-4D24-91AF-125AA2CF297E}" destId="{9EDDAD72-5750-41B2-8FE5-80388914D4EB}" srcOrd="0" destOrd="0" presId="urn:microsoft.com/office/officeart/2005/8/layout/hChevron3"/>
    <dgm:cxn modelId="{D7F3D795-A34F-484A-8C14-FDEBF85D6A5B}" type="presOf" srcId="{8428403E-41C5-4683-B82B-C5815C37BCB9}" destId="{261606E0-3451-4359-8E29-3B928AC4FE0B}" srcOrd="0" destOrd="0" presId="urn:microsoft.com/office/officeart/2005/8/layout/hChevron3"/>
    <dgm:cxn modelId="{3676E1BE-2A35-40BD-B897-1611ABE61E42}" srcId="{27908342-6FF0-41EF-BC3B-E31C9DBF3F6D}" destId="{F316DF74-0231-4D24-91AF-125AA2CF297E}" srcOrd="4" destOrd="0" parTransId="{3AF360FD-1118-4DCA-9B95-EB14E13B3D31}" sibTransId="{9DF8A414-0292-4E83-BA75-B3FADE79B179}"/>
    <dgm:cxn modelId="{3671B03D-49CF-494E-A1AE-F11A09238A68}" type="presOf" srcId="{27908342-6FF0-41EF-BC3B-E31C9DBF3F6D}" destId="{E0394375-94F1-4BEF-B210-81AE4B90228D}" srcOrd="0" destOrd="0" presId="urn:microsoft.com/office/officeart/2005/8/layout/hChevron3"/>
    <dgm:cxn modelId="{F6307800-B551-4449-B604-B5F0A59AACDB}" type="presOf" srcId="{6310C80F-A6DD-4565-BAF1-D75DA9139E6F}" destId="{B44544A6-9063-4986-A0EB-2007BE9C502B}" srcOrd="0" destOrd="0" presId="urn:microsoft.com/office/officeart/2005/8/layout/hChevron3"/>
    <dgm:cxn modelId="{A26F757F-C572-476A-9027-4FA657F3FEE2}" srcId="{27908342-6FF0-41EF-BC3B-E31C9DBF3F6D}" destId="{EE127C64-48E6-426B-BCE3-F534DABFCC9A}" srcOrd="1" destOrd="0" parTransId="{476071AB-662E-462A-A94A-EB8EE6CE6425}" sibTransId="{474711DC-AB9C-4846-814F-AAC440632987}"/>
    <dgm:cxn modelId="{A0BD2DB5-40F9-4E83-AB5E-8478D56D8A82}" type="presOf" srcId="{7A6ACA9A-2841-4643-8C9C-3D4BC59197D8}" destId="{0E64972C-FFD3-4B24-BFBB-2150CEB4CC65}" srcOrd="0" destOrd="0" presId="urn:microsoft.com/office/officeart/2005/8/layout/hChevron3"/>
    <dgm:cxn modelId="{DB32DD5F-D6F2-4450-8069-04E644FDDC1D}" srcId="{27908342-6FF0-41EF-BC3B-E31C9DBF3F6D}" destId="{6310C80F-A6DD-4565-BAF1-D75DA9139E6F}" srcOrd="2" destOrd="0" parTransId="{82A6B4A0-3FE0-42F1-9A2B-256410637A1C}" sibTransId="{9AE29B3B-2EF8-479B-82AE-170EF2822A3D}"/>
    <dgm:cxn modelId="{CB74BF73-A62F-4533-A2C3-B6A35BDA4306}" type="presOf" srcId="{EE127C64-48E6-426B-BCE3-F534DABFCC9A}" destId="{509E606A-1644-452C-900E-11A1FB436B86}" srcOrd="0" destOrd="0" presId="urn:microsoft.com/office/officeart/2005/8/layout/hChevron3"/>
    <dgm:cxn modelId="{3AD31702-5F74-4B04-B6D5-D75843CF7D30}" type="presParOf" srcId="{E0394375-94F1-4BEF-B210-81AE4B90228D}" destId="{0E64972C-FFD3-4B24-BFBB-2150CEB4CC65}" srcOrd="0" destOrd="0" presId="urn:microsoft.com/office/officeart/2005/8/layout/hChevron3"/>
    <dgm:cxn modelId="{BF240D83-0696-4AD5-81F5-A6B0E833D126}" type="presParOf" srcId="{E0394375-94F1-4BEF-B210-81AE4B90228D}" destId="{A8580C90-5F48-4FA8-9471-DAB677627A78}" srcOrd="1" destOrd="0" presId="urn:microsoft.com/office/officeart/2005/8/layout/hChevron3"/>
    <dgm:cxn modelId="{5F460A44-51D1-4766-BA3E-ABDBBFA5AC0A}" type="presParOf" srcId="{E0394375-94F1-4BEF-B210-81AE4B90228D}" destId="{509E606A-1644-452C-900E-11A1FB436B86}" srcOrd="2" destOrd="0" presId="urn:microsoft.com/office/officeart/2005/8/layout/hChevron3"/>
    <dgm:cxn modelId="{D425B1CC-98A8-4E7E-AF1F-EE49B9D26789}" type="presParOf" srcId="{E0394375-94F1-4BEF-B210-81AE4B90228D}" destId="{BBA8CA86-5DC3-45B5-B2E9-69B44C475EE6}" srcOrd="3" destOrd="0" presId="urn:microsoft.com/office/officeart/2005/8/layout/hChevron3"/>
    <dgm:cxn modelId="{E8B247D7-4C2D-480F-A17F-5F9F3E4AAA24}" type="presParOf" srcId="{E0394375-94F1-4BEF-B210-81AE4B90228D}" destId="{B44544A6-9063-4986-A0EB-2007BE9C502B}" srcOrd="4" destOrd="0" presId="urn:microsoft.com/office/officeart/2005/8/layout/hChevron3"/>
    <dgm:cxn modelId="{3B51B220-6010-4E33-AA71-3E38329E8BED}" type="presParOf" srcId="{E0394375-94F1-4BEF-B210-81AE4B90228D}" destId="{AD686B1D-BF28-442E-88A6-CB1892DFA7AD}" srcOrd="5" destOrd="0" presId="urn:microsoft.com/office/officeart/2005/8/layout/hChevron3"/>
    <dgm:cxn modelId="{3ABCD34E-9502-4E9D-92CD-E1D9D7DBCBA0}" type="presParOf" srcId="{E0394375-94F1-4BEF-B210-81AE4B90228D}" destId="{261606E0-3451-4359-8E29-3B928AC4FE0B}" srcOrd="6" destOrd="0" presId="urn:microsoft.com/office/officeart/2005/8/layout/hChevron3"/>
    <dgm:cxn modelId="{4A6B4D8C-870B-47DC-9824-3A96B1A87CC0}" type="presParOf" srcId="{E0394375-94F1-4BEF-B210-81AE4B90228D}" destId="{42CE86B9-C79B-4F25-A2A2-ED7F96162390}" srcOrd="7" destOrd="0" presId="urn:microsoft.com/office/officeart/2005/8/layout/hChevron3"/>
    <dgm:cxn modelId="{7B692A14-7CB0-4DE1-8776-3117264650D8}" type="presParOf" srcId="{E0394375-94F1-4BEF-B210-81AE4B90228D}" destId="{9EDDAD72-5750-41B2-8FE5-80388914D4EB}" srcOrd="8"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402590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402590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fld id="{5F8EE95B-547E-472A-8178-E65FCEC5AD0F}" type="slidenum">
              <a:rPr lang="en-US"/>
              <a:pPr>
                <a:defRPr/>
              </a:pPr>
              <a:t>‹#›</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292868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27" name="Line 79"/>
          <p:cNvSpPr>
            <a:spLocks noChangeShapeType="1"/>
          </p:cNvSpPr>
          <p:nvPr/>
        </p:nvSpPr>
        <p:spPr bwMode="gray">
          <a:xfrm>
            <a:off x="212884" y="341313"/>
            <a:ext cx="667512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ea typeface="+mn-ea"/>
              <a:cs typeface="+mn-cs"/>
            </a:endParaRPr>
          </a:p>
        </p:txBody>
      </p:sp>
      <p:sp>
        <p:nvSpPr>
          <p:cNvPr id="2128" name="Rectangle 80"/>
          <p:cNvSpPr>
            <a:spLocks noGrp="1" noChangeArrowheads="1"/>
          </p:cNvSpPr>
          <p:nvPr>
            <p:ph type="body" sz="quarter" idx="3"/>
          </p:nvPr>
        </p:nvSpPr>
        <p:spPr bwMode="gray">
          <a:xfrm>
            <a:off x="150813" y="5724525"/>
            <a:ext cx="6799262" cy="3022600"/>
          </a:xfrm>
          <a:prstGeom prst="rect">
            <a:avLst/>
          </a:prstGeom>
          <a:noFill/>
          <a:ln w="9525">
            <a:noFill/>
            <a:miter lim="800000"/>
            <a:headEnd/>
            <a:tailEnd/>
          </a:ln>
          <a:effectLst/>
        </p:spPr>
        <p:txBody>
          <a:bodyPr vert="horz" wrap="square" lIns="93587" tIns="47586" rIns="93587" bIns="47586" numCol="1" anchor="t" anchorCtr="0" compatLnSpc="1">
            <a:prstTxWarp prst="textNoShape">
              <a:avLst/>
            </a:prstTxWarp>
          </a:bodyPr>
          <a:lstStyle/>
          <a:p>
            <a:pPr lvl="0"/>
            <a:r>
              <a:rPr lang="en-US" noProof="0" smtClean="0"/>
              <a:t>Click to edit Master text styles</a:t>
            </a:r>
          </a:p>
        </p:txBody>
      </p:sp>
      <p:sp>
        <p:nvSpPr>
          <p:cNvPr id="14341" name="Rectangle 90"/>
          <p:cNvSpPr>
            <a:spLocks noGrp="1" noRot="1" noChangeAspect="1" noChangeArrowheads="1" noTextEdit="1"/>
          </p:cNvSpPr>
          <p:nvPr>
            <p:ph type="sldImg" idx="2"/>
          </p:nvPr>
        </p:nvSpPr>
        <p:spPr bwMode="gray">
          <a:xfrm>
            <a:off x="1116807" y="1725613"/>
            <a:ext cx="4867275" cy="3651250"/>
          </a:xfrm>
          <a:prstGeom prst="rect">
            <a:avLst/>
          </a:prstGeom>
          <a:noFill/>
          <a:ln w="9525">
            <a:solidFill>
              <a:schemeClr val="tx1"/>
            </a:solidFill>
            <a:miter lim="800000"/>
            <a:headEnd/>
            <a:tailEnd/>
          </a:ln>
        </p:spPr>
      </p:sp>
      <p:sp>
        <p:nvSpPr>
          <p:cNvPr id="2135" name="Rectangle 87"/>
          <p:cNvSpPr>
            <a:spLocks noChangeArrowheads="1"/>
          </p:cNvSpPr>
          <p:nvPr/>
        </p:nvSpPr>
        <p:spPr bwMode="gray">
          <a:xfrm>
            <a:off x="6226175" y="9134475"/>
            <a:ext cx="492125" cy="165100"/>
          </a:xfrm>
          <a:prstGeom prst="rect">
            <a:avLst/>
          </a:prstGeom>
          <a:noFill/>
          <a:ln w="9525">
            <a:noFill/>
            <a:miter lim="800000"/>
            <a:headEnd/>
            <a:tailEnd/>
          </a:ln>
          <a:effectLst/>
        </p:spPr>
        <p:txBody>
          <a:bodyPr wrap="none" lIns="0" tIns="0" rIns="0" bIns="0">
            <a:spAutoFit/>
          </a:bodyPr>
          <a:lstStyle/>
          <a:p>
            <a:pPr defTabSz="944563">
              <a:lnSpc>
                <a:spcPct val="108000"/>
              </a:lnSpc>
              <a:spcBef>
                <a:spcPct val="0"/>
              </a:spcBef>
              <a:spcAft>
                <a:spcPct val="0"/>
              </a:spcAft>
              <a:defRPr/>
            </a:pPr>
            <a:r>
              <a:rPr lang="en-US" sz="1000" b="1" dirty="0">
                <a:ea typeface="+mn-ea"/>
                <a:cs typeface="+mn-cs"/>
              </a:rPr>
              <a:t>Page </a:t>
            </a:r>
            <a:fld id="{AD3CB4DA-0FAA-4B3E-BE81-41344522CDD3}" type="slidenum">
              <a:rPr lang="en-US" sz="1000" b="1">
                <a:ea typeface="+mn-ea"/>
                <a:cs typeface="+mn-cs"/>
              </a:rPr>
              <a:pPr defTabSz="944563">
                <a:lnSpc>
                  <a:spcPct val="108000"/>
                </a:lnSpc>
                <a:spcBef>
                  <a:spcPct val="0"/>
                </a:spcBef>
                <a:spcAft>
                  <a:spcPct val="0"/>
                </a:spcAft>
                <a:defRPr/>
              </a:pPr>
              <a:t>‹#›</a:t>
            </a:fld>
            <a:endParaRPr lang="en-US" sz="1000" b="1" dirty="0">
              <a:ea typeface="+mn-ea"/>
              <a:cs typeface="+mn-cs"/>
            </a:endParaRPr>
          </a:p>
        </p:txBody>
      </p:sp>
      <p:sp>
        <p:nvSpPr>
          <p:cNvPr id="2136" name="Rectangle 88"/>
          <p:cNvSpPr>
            <a:spLocks noChangeArrowheads="1"/>
          </p:cNvSpPr>
          <p:nvPr/>
        </p:nvSpPr>
        <p:spPr bwMode="gray">
          <a:xfrm>
            <a:off x="3959225" y="8828088"/>
            <a:ext cx="2933700" cy="153888"/>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defRPr/>
            </a:pPr>
            <a:r>
              <a:rPr lang="en-US" sz="1000" dirty="0" smtClean="0">
                <a:solidFill>
                  <a:srgbClr val="000000"/>
                </a:solidFill>
                <a:ea typeface="+mn-ea"/>
                <a:cs typeface="+mn-cs"/>
              </a:rPr>
              <a:t>Stephen Stokes</a:t>
            </a:r>
            <a:endParaRPr lang="en-US" sz="1000" b="1" dirty="0">
              <a:ea typeface="+mn-ea"/>
              <a:cs typeface="+mn-cs"/>
            </a:endParaRPr>
          </a:p>
        </p:txBody>
      </p:sp>
      <p:sp>
        <p:nvSpPr>
          <p:cNvPr id="2137" name="Rectangle 89"/>
          <p:cNvSpPr>
            <a:spLocks noChangeArrowheads="1"/>
          </p:cNvSpPr>
          <p:nvPr/>
        </p:nvSpPr>
        <p:spPr bwMode="gray">
          <a:xfrm>
            <a:off x="3959225" y="9147175"/>
            <a:ext cx="2005013" cy="152400"/>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defRPr/>
            </a:pPr>
            <a:r>
              <a:rPr lang="en-US" sz="1000" dirty="0" smtClean="0">
                <a:solidFill>
                  <a:srgbClr val="000000"/>
                </a:solidFill>
                <a:ea typeface="+mn-ea"/>
                <a:cs typeface="+mn-cs"/>
              </a:rPr>
              <a:t>SEC17_170, 6/11</a:t>
            </a:r>
            <a:endParaRPr lang="en-US" sz="1000" b="1" dirty="0">
              <a:ea typeface="+mn-ea"/>
              <a:cs typeface="+mn-cs"/>
            </a:endParaRPr>
          </a:p>
        </p:txBody>
      </p:sp>
      <p:sp>
        <p:nvSpPr>
          <p:cNvPr id="2141" name="Rectangle 93"/>
          <p:cNvSpPr>
            <a:spLocks noChangeArrowheads="1"/>
          </p:cNvSpPr>
          <p:nvPr/>
        </p:nvSpPr>
        <p:spPr bwMode="gray">
          <a:xfrm>
            <a:off x="168275" y="8828088"/>
            <a:ext cx="3667125" cy="438582"/>
          </a:xfrm>
          <a:prstGeom prst="rect">
            <a:avLst/>
          </a:prstGeom>
          <a:noFill/>
          <a:ln w="12700">
            <a:noFill/>
            <a:miter lim="800000"/>
            <a:headEnd type="none" w="sm" len="sm"/>
            <a:tailEnd type="none" w="sm" len="sm"/>
          </a:ln>
          <a:effectLst/>
        </p:spPr>
        <p:txBody>
          <a:bodyPr>
            <a:spAutoFit/>
          </a:bodyPr>
          <a:lstStyle/>
          <a:p>
            <a:pPr algn="l">
              <a:spcBef>
                <a:spcPct val="0"/>
              </a:spcBef>
              <a:spcAft>
                <a:spcPct val="0"/>
              </a:spcAft>
              <a:defRPr/>
            </a:pPr>
            <a:r>
              <a:rPr lang="en-US" sz="500" dirty="0" smtClean="0">
                <a:solidFill>
                  <a:srgbClr val="000000"/>
                </a:solidFill>
                <a:ea typeface="Times New Roman" pitchFamily="18" charset="0"/>
                <a:cs typeface="Arial" charset="0"/>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500" dirty="0" smtClean="0">
                <a:solidFill>
                  <a:srgbClr val="000000"/>
                </a:solidFill>
                <a:ea typeface="Times New Roman" pitchFamily="18" charset="0"/>
                <a:cs typeface="Arial" charset="0"/>
              </a:rPr>
            </a:br>
            <a:r>
              <a:rPr lang="en-US" sz="500" dirty="0" smtClean="0">
                <a:solidFill>
                  <a:srgbClr val="000000"/>
                </a:solidFill>
                <a:ea typeface="Times New Roman" pitchFamily="18" charset="0"/>
                <a:cs typeface="Arial" charset="0"/>
              </a:rPr>
              <a:t>© 2011 Gartner, Inc. and/or its affiliates. All rights reserved.</a:t>
            </a:r>
          </a:p>
        </p:txBody>
      </p:sp>
      <p:sp>
        <p:nvSpPr>
          <p:cNvPr id="2143" name="Freeform 95"/>
          <p:cNvSpPr>
            <a:spLocks/>
          </p:cNvSpPr>
          <p:nvPr/>
        </p:nvSpPr>
        <p:spPr bwMode="auto">
          <a:xfrm>
            <a:off x="211932" y="8801100"/>
            <a:ext cx="6677025" cy="0"/>
          </a:xfrm>
          <a:custGeom>
            <a:avLst/>
            <a:gdLst>
              <a:gd name="connsiteX0" fmla="*/ 0 w 10000"/>
              <a:gd name="connsiteY0" fmla="*/ 0 h 0"/>
              <a:gd name="connsiteX1" fmla="*/ 10000 w 10000"/>
              <a:gd name="connsiteY1" fmla="*/ 0 h 0"/>
            </a:gdLst>
            <a:ahLst/>
            <a:cxnLst>
              <a:cxn ang="0">
                <a:pos x="connsiteX0" y="connsiteY0"/>
              </a:cxn>
              <a:cxn ang="0">
                <a:pos x="connsiteX1" y="connsiteY1"/>
              </a:cxn>
            </a:cxnLst>
            <a:rect l="l" t="t" r="r" b="b"/>
            <a:pathLst>
              <a:path w="10000">
                <a:moveTo>
                  <a:pt x="0" y="0"/>
                </a:moveTo>
                <a:lnTo>
                  <a:pt x="10000" y="0"/>
                </a:lnTo>
              </a:path>
            </a:pathLst>
          </a:custGeom>
          <a:noFill/>
          <a:ln w="12700" cap="flat" cmpd="sng">
            <a:solidFill>
              <a:schemeClr val="tx1"/>
            </a:solidFill>
            <a:prstDash val="solid"/>
            <a:round/>
            <a:headEnd/>
            <a:tailEnd/>
          </a:ln>
          <a:effectLst/>
        </p:spPr>
        <p:txBody>
          <a:bodyPr anchor="ctr">
            <a:spAutoFit/>
          </a:bodyPr>
          <a:lstStyle/>
          <a:p>
            <a:pPr>
              <a:defRPr/>
            </a:pPr>
            <a:endParaRPr lang="en-US" dirty="0">
              <a:ea typeface="+mn-ea"/>
              <a:cs typeface="+mn-cs"/>
            </a:endParaRPr>
          </a:p>
        </p:txBody>
      </p:sp>
      <p:sp>
        <p:nvSpPr>
          <p:cNvPr id="2147" name="Line 99"/>
          <p:cNvSpPr>
            <a:spLocks noChangeShapeType="1"/>
          </p:cNvSpPr>
          <p:nvPr/>
        </p:nvSpPr>
        <p:spPr bwMode="gray">
          <a:xfrm>
            <a:off x="212884" y="5702300"/>
            <a:ext cx="667512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ea typeface="+mn-ea"/>
              <a:cs typeface="+mn-cs"/>
            </a:endParaRPr>
          </a:p>
        </p:txBody>
      </p:sp>
      <p:sp>
        <p:nvSpPr>
          <p:cNvPr id="13" name="Text Box 86"/>
          <p:cNvSpPr txBox="1">
            <a:spLocks noChangeArrowheads="1"/>
          </p:cNvSpPr>
          <p:nvPr/>
        </p:nvSpPr>
        <p:spPr bwMode="gray">
          <a:xfrm>
            <a:off x="154782" y="31750"/>
            <a:ext cx="6835775" cy="276924"/>
          </a:xfrm>
          <a:prstGeom prst="rect">
            <a:avLst/>
          </a:prstGeom>
          <a:noFill/>
          <a:ln w="12700">
            <a:noFill/>
            <a:miter lim="800000"/>
            <a:headEnd type="none" w="sm" len="sm"/>
            <a:tailEnd type="none" w="sm" len="sm"/>
          </a:ln>
          <a:effectLst/>
        </p:spPr>
        <p:txBody>
          <a:bodyPr lIns="91366" tIns="45683" rIns="91366" bIns="45683">
            <a:spAutoFit/>
          </a:bodyPr>
          <a:lstStyle/>
          <a:p>
            <a:pPr algn="l" defTabSz="912813">
              <a:lnSpc>
                <a:spcPct val="100000"/>
              </a:lnSpc>
              <a:spcBef>
                <a:spcPct val="0"/>
              </a:spcBef>
              <a:spcAft>
                <a:spcPct val="0"/>
              </a:spcAft>
            </a:pPr>
            <a:r>
              <a:rPr lang="en-US" sz="1200" b="1" baseline="0" dirty="0" smtClean="0">
                <a:solidFill>
                  <a:srgbClr val="000000"/>
                </a:solidFill>
                <a:latin typeface="Arial"/>
              </a:rPr>
              <a:t>Supply Chain Risks in a Changing World</a:t>
            </a:r>
            <a:endParaRPr lang="en-US" sz="1200" b="1"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51041533"/>
      </p:ext>
    </p:extLst>
  </p:cSld>
  <p:clrMap bg1="lt1" tx1="dk1" bg2="lt2" tx2="dk2" accent1="accent1" accent2="accent2" accent3="accent3" accent4="accent4" accent5="accent5" accent6="accent6" hlink="hlink" folHlink="folHlink"/>
  <p:notesStyle>
    <a:lvl1pPr algn="l" defTabSz="949325" rtl="0" eaLnBrk="0" fontAlgn="base" hangingPunct="0">
      <a:spcBef>
        <a:spcPct val="30000"/>
      </a:spcBef>
      <a:spcAft>
        <a:spcPct val="0"/>
      </a:spcAft>
      <a:defRPr sz="1200" kern="1200">
        <a:solidFill>
          <a:schemeClr val="tx1"/>
        </a:solidFill>
        <a:latin typeface="Times" pitchFamily="18" charset="0"/>
        <a:ea typeface="+mn-ea"/>
        <a:cs typeface="+mn-cs"/>
      </a:defRPr>
    </a:lvl1pPr>
    <a:lvl2pPr marL="742950" indent="-285750" algn="l" defTabSz="949325"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normAutofit/>
          </a:bodyPr>
          <a:lstStyle/>
          <a:p>
            <a:r>
              <a:rPr lang="en-US" dirty="0" smtClean="0"/>
              <a:t>4</a:t>
            </a:r>
            <a:r>
              <a:rPr lang="en-US" baseline="0" dirty="0" smtClean="0"/>
              <a:t> temperaments</a:t>
            </a:r>
          </a:p>
          <a:p>
            <a:r>
              <a:rPr lang="en-US" baseline="0" dirty="0" smtClean="0"/>
              <a:t/>
            </a:r>
            <a:br>
              <a:rPr lang="en-US" baseline="0" dirty="0" smtClean="0"/>
            </a:br>
            <a:r>
              <a:rPr lang="en-US" baseline="0" dirty="0" smtClean="0"/>
              <a:t>Green= Idealists</a:t>
            </a:r>
          </a:p>
          <a:p>
            <a:r>
              <a:rPr lang="en-US" baseline="0" dirty="0" smtClean="0"/>
              <a:t>Blue= Rational</a:t>
            </a:r>
          </a:p>
          <a:p>
            <a:r>
              <a:rPr lang="en-US" baseline="0" dirty="0" smtClean="0"/>
              <a:t>Yellow= Artisans</a:t>
            </a:r>
          </a:p>
          <a:p>
            <a:r>
              <a:rPr lang="en-US" baseline="0" dirty="0" smtClean="0"/>
              <a:t>Red= Guardians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normAutofit/>
          </a:bodyPr>
          <a:lstStyle/>
          <a:p>
            <a:r>
              <a:rPr lang="en-US" dirty="0" smtClean="0"/>
              <a:t>We covered various tools and techniques for discovering who you are + what your strengths and talents are</a:t>
            </a:r>
            <a:br>
              <a:rPr lang="en-US" dirty="0" smtClean="0"/>
            </a:br>
            <a:endParaRPr lang="en-US" dirty="0" smtClean="0"/>
          </a:p>
          <a:p>
            <a:r>
              <a:rPr lang="en-US" dirty="0" smtClean="0"/>
              <a:t>Now we move into…  taking action! How do we take this new information about ourselves and applying it to finding work we love? What are the practical steps we must take?</a:t>
            </a:r>
          </a:p>
          <a:p>
            <a:endParaRPr lang="en-US"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17600" y="1725613"/>
            <a:ext cx="4867275" cy="3651250"/>
          </a:xfrm>
          <a:ln/>
        </p:spPr>
      </p:sp>
      <p:sp>
        <p:nvSpPr>
          <p:cNvPr id="33795" name="Notes Placeholder 2"/>
          <p:cNvSpPr>
            <a:spLocks noGrp="1"/>
          </p:cNvSpPr>
          <p:nvPr>
            <p:ph type="body" idx="1"/>
          </p:nvPr>
        </p:nvSpPr>
        <p:spPr>
          <a:noFill/>
          <a:ln/>
        </p:spPr>
        <p:txBody>
          <a:bodyPr/>
          <a:lstStyle/>
          <a:p>
            <a:pPr>
              <a:buFontTx/>
              <a:buChar char="-"/>
            </a:pPr>
            <a:r>
              <a:rPr lang="en-US" dirty="0" smtClean="0"/>
              <a:t>Rule #1 you can’t go anywhere very effectively without a roadmap</a:t>
            </a:r>
          </a:p>
          <a:p>
            <a:pPr>
              <a:buFontTx/>
              <a:buChar char="-"/>
            </a:pPr>
            <a:r>
              <a:rPr lang="en-US" dirty="0" smtClean="0"/>
              <a:t>Rule #2</a:t>
            </a:r>
            <a:r>
              <a:rPr lang="en-US" baseline="0" dirty="0" smtClean="0"/>
              <a:t> its best that the said map is on paper, written down (and not just in your head)</a:t>
            </a:r>
            <a:endParaRPr lang="en-US" dirty="0" smtClean="0"/>
          </a:p>
          <a:p>
            <a:pPr>
              <a:buFontTx/>
              <a:buChar char="-"/>
            </a:pPr>
            <a:endParaRPr lang="en-US" dirty="0" smtClean="0"/>
          </a:p>
          <a:p>
            <a:r>
              <a:rPr lang="en-US" dirty="0" smtClean="0"/>
              <a:t>- Figure out first where you want to be 6 months down</a:t>
            </a:r>
            <a:r>
              <a:rPr lang="en-US" baseline="0" dirty="0" smtClean="0"/>
              <a:t> the road. Visualize it. What does success for you look like at the end of the six months? That’s your vision. </a:t>
            </a:r>
          </a:p>
          <a:p>
            <a:endParaRPr lang="en-US" baseline="0" dirty="0" smtClean="0"/>
          </a:p>
          <a:p>
            <a:pPr>
              <a:buFontTx/>
              <a:buChar char="-"/>
            </a:pPr>
            <a:r>
              <a:rPr lang="en-US" baseline="0" dirty="0" smtClean="0"/>
              <a:t>What is the main goal- </a:t>
            </a:r>
            <a:r>
              <a:rPr lang="en-US" sz="1200" b="0" i="0" kern="1200" dirty="0" smtClean="0">
                <a:solidFill>
                  <a:schemeClr val="tx1"/>
                </a:solidFill>
                <a:latin typeface="Times" pitchFamily="18" charset="0"/>
                <a:ea typeface="+mn-ea"/>
                <a:cs typeface="+mn-cs"/>
              </a:rPr>
              <a:t>E.g. 'I would like to be in a new job by Jan 2013'. </a:t>
            </a:r>
            <a:endParaRPr lang="en-US" baseline="0" dirty="0" smtClean="0"/>
          </a:p>
          <a:p>
            <a:pPr>
              <a:buFontTx/>
              <a:buChar char="-"/>
            </a:pPr>
            <a:r>
              <a:rPr lang="en-US" baseline="0" dirty="0" smtClean="0"/>
              <a:t>Or if there is no one main goal, what are three clear outcomes you would like to see by a certain date. Think of being in Jan 2013, looking back. What have you accomplished? </a:t>
            </a:r>
          </a:p>
          <a:p>
            <a:pPr fontAlgn="base"/>
            <a:endParaRPr lang="en-US" sz="1200" b="0" i="0" kern="1200" dirty="0" smtClean="0">
              <a:solidFill>
                <a:schemeClr val="tx1"/>
              </a:solidFill>
              <a:latin typeface="Times" pitchFamily="18" charset="0"/>
              <a:ea typeface="+mn-ea"/>
              <a:cs typeface="+mn-cs"/>
            </a:endParaRPr>
          </a:p>
          <a:p>
            <a:pPr fontAlgn="base"/>
            <a:r>
              <a:rPr lang="en-US" sz="1200" b="0" i="0" kern="1200" dirty="0" smtClean="0">
                <a:solidFill>
                  <a:schemeClr val="tx1"/>
                </a:solidFill>
                <a:latin typeface="Times" pitchFamily="18" charset="0"/>
                <a:ea typeface="+mn-ea"/>
                <a:cs typeface="+mn-cs"/>
              </a:rPr>
              <a:t>Now,</a:t>
            </a:r>
            <a:r>
              <a:rPr lang="en-US" sz="1200" b="0" i="0" kern="1200" baseline="0" dirty="0" smtClean="0">
                <a:solidFill>
                  <a:schemeClr val="tx1"/>
                </a:solidFill>
                <a:latin typeface="Times" pitchFamily="18" charset="0"/>
                <a:ea typeface="+mn-ea"/>
                <a:cs typeface="+mn-cs"/>
              </a:rPr>
              <a:t> for a plan to get there… </a:t>
            </a:r>
            <a:r>
              <a:rPr lang="en-US" sz="1200" b="0" i="0" kern="1200" dirty="0" smtClean="0">
                <a:solidFill>
                  <a:schemeClr val="tx1"/>
                </a:solidFill>
                <a:latin typeface="Times" pitchFamily="18" charset="0"/>
                <a:ea typeface="+mn-ea"/>
                <a:cs typeface="+mn-cs"/>
              </a:rPr>
              <a:t/>
            </a:r>
            <a:br>
              <a:rPr lang="en-US" sz="1200" b="0" i="0" kern="1200" dirty="0" smtClean="0">
                <a:solidFill>
                  <a:schemeClr val="tx1"/>
                </a:solidFill>
                <a:latin typeface="Times" pitchFamily="18" charset="0"/>
                <a:ea typeface="+mn-ea"/>
                <a:cs typeface="+mn-cs"/>
              </a:rPr>
            </a:br>
            <a:r>
              <a:rPr lang="en-US" sz="1200" b="0" i="0" kern="1200" dirty="0" smtClean="0">
                <a:solidFill>
                  <a:schemeClr val="tx1"/>
                </a:solidFill>
                <a:latin typeface="Times" pitchFamily="18" charset="0"/>
                <a:ea typeface="+mn-ea"/>
                <a:cs typeface="+mn-cs"/>
              </a:rPr>
              <a:t>A timeline with clear milestones</a:t>
            </a:r>
            <a:r>
              <a:rPr lang="en-US" sz="1200" b="0" i="0" kern="1200" baseline="0" dirty="0" smtClean="0">
                <a:solidFill>
                  <a:schemeClr val="tx1"/>
                </a:solidFill>
                <a:latin typeface="Times" pitchFamily="18" charset="0"/>
                <a:ea typeface="+mn-ea"/>
                <a:cs typeface="+mn-cs"/>
              </a:rPr>
              <a:t> </a:t>
            </a:r>
            <a:r>
              <a:rPr lang="en-US" sz="1200" b="0" i="0" kern="1200" dirty="0" smtClean="0">
                <a:solidFill>
                  <a:schemeClr val="tx1"/>
                </a:solidFill>
                <a:latin typeface="Times" pitchFamily="18" charset="0"/>
                <a:ea typeface="+mn-ea"/>
                <a:cs typeface="+mn-cs"/>
              </a:rPr>
              <a:t>is the main tool. A good timeline allows you to reverse engineer the process and figure out what you have to do today, tomorrow, and in the next weeks and months to accomplish</a:t>
            </a:r>
            <a:r>
              <a:rPr lang="en-US" sz="1200" b="0" i="0" kern="1200" baseline="0" dirty="0" smtClean="0">
                <a:solidFill>
                  <a:schemeClr val="tx1"/>
                </a:solidFill>
                <a:latin typeface="Times" pitchFamily="18" charset="0"/>
                <a:ea typeface="+mn-ea"/>
                <a:cs typeface="+mn-cs"/>
              </a:rPr>
              <a:t> your vision. This then becomes your mission. </a:t>
            </a:r>
            <a:endParaRPr lang="en-US" sz="1200" b="0" i="0" kern="1200" dirty="0" smtClean="0">
              <a:solidFill>
                <a:schemeClr val="tx1"/>
              </a:solidFill>
              <a:latin typeface="Times" pitchFamily="18" charset="0"/>
              <a:ea typeface="+mn-ea"/>
              <a:cs typeface="+mn-cs"/>
            </a:endParaRPr>
          </a:p>
        </p:txBody>
      </p:sp>
      <p:sp>
        <p:nvSpPr>
          <p:cNvPr id="33796" name="Date Placeholder 3"/>
          <p:cNvSpPr>
            <a:spLocks noGrp="1"/>
          </p:cNvSpPr>
          <p:nvPr>
            <p:ph type="dt" sz="quarter" idx="1"/>
          </p:nvPr>
        </p:nvSpPr>
        <p:spPr>
          <a:xfrm>
            <a:off x="4023617" y="0"/>
            <a:ext cx="3077259" cy="469662"/>
          </a:xfrm>
          <a:prstGeom prst="rect">
            <a:avLst/>
          </a:prstGeom>
          <a:noFill/>
        </p:spPr>
        <p:txBody>
          <a:bodyPr/>
          <a:lstStyle/>
          <a:p>
            <a:fld id="{173235AA-4253-41D6-9995-A2F6E2DBECA5}" type="datetime1">
              <a:rPr lang="en-US" smtClean="0"/>
              <a:pPr/>
              <a:t>5/28/14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17600" y="1725613"/>
            <a:ext cx="4867275" cy="3651250"/>
          </a:xfrm>
          <a:ln/>
        </p:spPr>
      </p:sp>
      <p:sp>
        <p:nvSpPr>
          <p:cNvPr id="22531" name="Rectangle 3"/>
          <p:cNvSpPr>
            <a:spLocks noGrp="1" noChangeArrowheads="1"/>
          </p:cNvSpPr>
          <p:nvPr>
            <p:ph type="body" idx="1"/>
          </p:nvPr>
        </p:nvSpPr>
        <p:spPr>
          <a:noFill/>
          <a:ln/>
        </p:spPr>
        <p:txBody>
          <a:bodyPr/>
          <a:lstStyle/>
          <a:p>
            <a:pPr marL="0" marR="0" indent="0" algn="l" defTabSz="949325"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Times" pitchFamily="18" charset="0"/>
                <a:ea typeface="+mn-ea"/>
                <a:cs typeface="+mn-cs"/>
              </a:rPr>
              <a:t>When you make a start, the universe (and people and resources) converge to make things happen. </a:t>
            </a:r>
          </a:p>
          <a:p>
            <a:pPr marL="0" marR="0" indent="0" algn="l" defTabSz="949325"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Times" pitchFamily="18" charset="0"/>
                <a:ea typeface="+mn-ea"/>
                <a:cs typeface="+mn-cs"/>
              </a:rPr>
              <a:t>Refer to what the students are trying to do- let them know that making a beginning is the most critical thing.  And so a clear action like </a:t>
            </a:r>
            <a:r>
              <a:rPr lang="en-US" sz="1200" b="1" i="0" kern="1200" dirty="0" smtClean="0">
                <a:solidFill>
                  <a:schemeClr val="tx1"/>
                </a:solidFill>
                <a:latin typeface="Times" pitchFamily="18" charset="0"/>
                <a:ea typeface="+mn-ea"/>
                <a:cs typeface="+mn-cs"/>
              </a:rPr>
              <a:t>signing up and coming to this class</a:t>
            </a:r>
            <a:r>
              <a:rPr lang="en-US" sz="1200" b="1" i="0" kern="1200" baseline="0" dirty="0" smtClean="0">
                <a:solidFill>
                  <a:schemeClr val="tx1"/>
                </a:solidFill>
                <a:latin typeface="Times" pitchFamily="18" charset="0"/>
                <a:ea typeface="+mn-ea"/>
                <a:cs typeface="+mn-cs"/>
              </a:rPr>
              <a:t> is important </a:t>
            </a:r>
            <a:r>
              <a:rPr lang="en-US" sz="1200" b="0" i="0" kern="1200" baseline="0" dirty="0" smtClean="0">
                <a:solidFill>
                  <a:schemeClr val="tx1"/>
                </a:solidFill>
                <a:latin typeface="Times" pitchFamily="18" charset="0"/>
                <a:ea typeface="+mn-ea"/>
                <a:cs typeface="+mn-cs"/>
              </a:rPr>
              <a:t>(there are those who didn’t/couldn’t). </a:t>
            </a:r>
          </a:p>
          <a:p>
            <a:pPr marL="0" marR="0" indent="0" algn="l" defTabSz="949325"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Times" pitchFamily="18" charset="0"/>
                <a:ea typeface="+mn-ea"/>
                <a:cs typeface="+mn-cs"/>
              </a:rPr>
              <a:t>Good</a:t>
            </a:r>
            <a:r>
              <a:rPr lang="en-US" sz="1200" b="0" i="0" kern="1200" baseline="0" dirty="0" smtClean="0">
                <a:solidFill>
                  <a:schemeClr val="tx1"/>
                </a:solidFill>
                <a:latin typeface="Times" pitchFamily="18" charset="0"/>
                <a:ea typeface="+mn-ea"/>
                <a:cs typeface="+mn-cs"/>
              </a:rPr>
              <a:t> job on that! You are now on your way! </a:t>
            </a:r>
            <a:r>
              <a:rPr lang="en-US" sz="1200" b="0" i="0" kern="1200" dirty="0" smtClean="0">
                <a:solidFill>
                  <a:schemeClr val="tx1"/>
                </a:solidFill>
                <a:latin typeface="Times" pitchFamily="18" charset="0"/>
                <a:ea typeface="+mn-ea"/>
                <a:cs typeface="+mn-cs"/>
              </a:rPr>
              <a:t/>
            </a:r>
            <a:br>
              <a:rPr lang="en-US" sz="1200" b="0" i="0" kern="1200" dirty="0" smtClean="0">
                <a:solidFill>
                  <a:schemeClr val="tx1"/>
                </a:solidFill>
                <a:latin typeface="Times" pitchFamily="18" charset="0"/>
                <a:ea typeface="+mn-ea"/>
                <a:cs typeface="+mn-cs"/>
              </a:rPr>
            </a:br>
            <a:endParaRPr lang="en-US" b="0" dirty="0" smtClean="0"/>
          </a:p>
          <a:p>
            <a:pPr eaLnBrk="1" hangingPunct="1"/>
            <a:r>
              <a:rPr lang="en-US" b="0" dirty="0" smtClean="0"/>
              <a:t>-Break it down (study your plan- break it</a:t>
            </a:r>
            <a:r>
              <a:rPr lang="en-US" b="0" baseline="0" dirty="0" smtClean="0"/>
              <a:t> down even further if necessary)- take one small step at a time. 5 steps add up..  </a:t>
            </a:r>
            <a:endParaRPr lang="en-US" b="0" dirty="0" smtClean="0"/>
          </a:p>
          <a:p>
            <a:pPr eaLnBrk="1" hangingPunct="1"/>
            <a:r>
              <a:rPr lang="en-US" b="0" dirty="0" smtClean="0"/>
              <a:t>-Nothing happens,</a:t>
            </a:r>
            <a:r>
              <a:rPr lang="en-US" b="0" baseline="0" dirty="0" smtClean="0"/>
              <a:t> nothing gets translated from your head/mind into reality unless you </a:t>
            </a:r>
            <a:r>
              <a:rPr lang="en-US" b="0" u="sng" baseline="0" dirty="0" smtClean="0"/>
              <a:t>do</a:t>
            </a:r>
            <a:r>
              <a:rPr lang="en-US" b="0" baseline="0" dirty="0" smtClean="0"/>
              <a:t> something. However small. </a:t>
            </a:r>
          </a:p>
          <a:p>
            <a:pPr eaLnBrk="1" hangingPunct="1"/>
            <a:r>
              <a:rPr lang="en-US" b="0" baseline="0" dirty="0" smtClean="0"/>
              <a:t>-Aspirations, inspirations, and good intentions  can’t come to life without you </a:t>
            </a:r>
            <a:r>
              <a:rPr lang="en-US" b="0" u="sng" baseline="0" dirty="0" smtClean="0"/>
              <a:t>doing</a:t>
            </a:r>
            <a:r>
              <a:rPr lang="en-US" b="0" baseline="0" dirty="0" smtClean="0"/>
              <a:t> something </a:t>
            </a:r>
          </a:p>
          <a:p>
            <a:pPr eaLnBrk="1" hangingPunct="1"/>
            <a:r>
              <a:rPr lang="en-US" b="0" baseline="0" dirty="0" smtClean="0"/>
              <a:t>-The road to hell is paved with nothing but good intentions! </a:t>
            </a:r>
          </a:p>
          <a:p>
            <a:pPr eaLnBrk="1" hangingPunct="1"/>
            <a:endParaRPr lang="en-US" b="0" baseline="0" dirty="0" smtClean="0"/>
          </a:p>
          <a:p>
            <a:pPr eaLnBrk="1" hangingPunct="1"/>
            <a:r>
              <a:rPr lang="en-US" b="0" baseline="0" dirty="0" smtClean="0"/>
              <a:t>Explain quote: </a:t>
            </a:r>
          </a:p>
          <a:p>
            <a:pPr eaLnBrk="1" hangingPunct="1"/>
            <a:r>
              <a:rPr lang="en-US" b="0" baseline="0" dirty="0" smtClean="0"/>
              <a:t>What do you say you want to do VS. what do you actually do? Where does your feet actually take you? Because that is what is happening. That is the reality.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17600" y="1725613"/>
            <a:ext cx="4867275" cy="3651250"/>
          </a:xfrm>
          <a:ln/>
        </p:spPr>
      </p:sp>
      <p:sp>
        <p:nvSpPr>
          <p:cNvPr id="22531" name="Rectangle 3"/>
          <p:cNvSpPr>
            <a:spLocks noGrp="1" noChangeArrowheads="1"/>
          </p:cNvSpPr>
          <p:nvPr>
            <p:ph type="body" idx="1"/>
          </p:nvPr>
        </p:nvSpPr>
        <p:spPr>
          <a:noFill/>
          <a:ln/>
        </p:spPr>
        <p:txBody>
          <a:bodyPr/>
          <a:lstStyle/>
          <a:p>
            <a:pPr marL="0" marR="0" indent="0" algn="l" defTabSz="949325"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Times" pitchFamily="18" charset="0"/>
                <a:ea typeface="+mn-ea"/>
                <a:cs typeface="+mn-cs"/>
              </a:rPr>
              <a:t>When you make a start, the universe (and people and resources) converge to make things happen. </a:t>
            </a:r>
          </a:p>
          <a:p>
            <a:pPr marL="0" marR="0" indent="0" algn="l" defTabSz="949325"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Times" pitchFamily="18" charset="0"/>
                <a:ea typeface="+mn-ea"/>
                <a:cs typeface="+mn-cs"/>
              </a:rPr>
              <a:t>Refer to what the students are trying to do- let them know that making a beginning is the most critical thing.  And so a clear action like </a:t>
            </a:r>
            <a:r>
              <a:rPr lang="en-US" sz="1200" b="1" i="0" kern="1200" dirty="0" smtClean="0">
                <a:solidFill>
                  <a:schemeClr val="tx1"/>
                </a:solidFill>
                <a:latin typeface="Times" pitchFamily="18" charset="0"/>
                <a:ea typeface="+mn-ea"/>
                <a:cs typeface="+mn-cs"/>
              </a:rPr>
              <a:t>signing up and coming to this class</a:t>
            </a:r>
            <a:r>
              <a:rPr lang="en-US" sz="1200" b="1" i="0" kern="1200" baseline="0" dirty="0" smtClean="0">
                <a:solidFill>
                  <a:schemeClr val="tx1"/>
                </a:solidFill>
                <a:latin typeface="Times" pitchFamily="18" charset="0"/>
                <a:ea typeface="+mn-ea"/>
                <a:cs typeface="+mn-cs"/>
              </a:rPr>
              <a:t> is important </a:t>
            </a:r>
            <a:r>
              <a:rPr lang="en-US" sz="1200" b="0" i="0" kern="1200" baseline="0" dirty="0" smtClean="0">
                <a:solidFill>
                  <a:schemeClr val="tx1"/>
                </a:solidFill>
                <a:latin typeface="Times" pitchFamily="18" charset="0"/>
                <a:ea typeface="+mn-ea"/>
                <a:cs typeface="+mn-cs"/>
              </a:rPr>
              <a:t>(there are those who didn’t/couldn’t). </a:t>
            </a:r>
          </a:p>
          <a:p>
            <a:pPr marL="0" marR="0" indent="0" algn="l" defTabSz="949325"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Times" pitchFamily="18" charset="0"/>
                <a:ea typeface="+mn-ea"/>
                <a:cs typeface="+mn-cs"/>
              </a:rPr>
              <a:t>Good</a:t>
            </a:r>
            <a:r>
              <a:rPr lang="en-US" sz="1200" b="0" i="0" kern="1200" baseline="0" dirty="0" smtClean="0">
                <a:solidFill>
                  <a:schemeClr val="tx1"/>
                </a:solidFill>
                <a:latin typeface="Times" pitchFamily="18" charset="0"/>
                <a:ea typeface="+mn-ea"/>
                <a:cs typeface="+mn-cs"/>
              </a:rPr>
              <a:t> job on that! You are now on your way! </a:t>
            </a:r>
            <a:r>
              <a:rPr lang="en-US" sz="1200" b="0" i="0" kern="1200" dirty="0" smtClean="0">
                <a:solidFill>
                  <a:schemeClr val="tx1"/>
                </a:solidFill>
                <a:latin typeface="Times" pitchFamily="18" charset="0"/>
                <a:ea typeface="+mn-ea"/>
                <a:cs typeface="+mn-cs"/>
              </a:rPr>
              <a:t/>
            </a:r>
            <a:br>
              <a:rPr lang="en-US" sz="1200" b="0" i="0" kern="1200" dirty="0" smtClean="0">
                <a:solidFill>
                  <a:schemeClr val="tx1"/>
                </a:solidFill>
                <a:latin typeface="Times" pitchFamily="18" charset="0"/>
                <a:ea typeface="+mn-ea"/>
                <a:cs typeface="+mn-cs"/>
              </a:rPr>
            </a:br>
            <a:endParaRPr lang="en-US" b="0" dirty="0" smtClean="0"/>
          </a:p>
          <a:p>
            <a:pPr eaLnBrk="1" hangingPunct="1"/>
            <a:r>
              <a:rPr lang="en-US" b="0" dirty="0" smtClean="0"/>
              <a:t>-Break it down (study your plan- break it</a:t>
            </a:r>
            <a:r>
              <a:rPr lang="en-US" b="0" baseline="0" dirty="0" smtClean="0"/>
              <a:t> down even further if necessary)- take one small step at a time. 5 steps add up..  </a:t>
            </a:r>
            <a:endParaRPr lang="en-US" b="0" dirty="0" smtClean="0"/>
          </a:p>
          <a:p>
            <a:pPr eaLnBrk="1" hangingPunct="1"/>
            <a:r>
              <a:rPr lang="en-US" b="0" dirty="0" smtClean="0"/>
              <a:t>-Nothing happens,</a:t>
            </a:r>
            <a:r>
              <a:rPr lang="en-US" b="0" baseline="0" dirty="0" smtClean="0"/>
              <a:t> nothing gets translated from your head/mind into reality unless you </a:t>
            </a:r>
            <a:r>
              <a:rPr lang="en-US" b="0" u="sng" baseline="0" dirty="0" smtClean="0"/>
              <a:t>do</a:t>
            </a:r>
            <a:r>
              <a:rPr lang="en-US" b="0" baseline="0" dirty="0" smtClean="0"/>
              <a:t> something. However small. </a:t>
            </a:r>
          </a:p>
          <a:p>
            <a:pPr eaLnBrk="1" hangingPunct="1"/>
            <a:r>
              <a:rPr lang="en-US" b="0" baseline="0" dirty="0" smtClean="0"/>
              <a:t>-Aspirations, inspirations, and good intentions  can’t come to life without you </a:t>
            </a:r>
            <a:r>
              <a:rPr lang="en-US" b="0" u="sng" baseline="0" dirty="0" smtClean="0"/>
              <a:t>doing</a:t>
            </a:r>
            <a:r>
              <a:rPr lang="en-US" b="0" baseline="0" dirty="0" smtClean="0"/>
              <a:t> something </a:t>
            </a:r>
          </a:p>
          <a:p>
            <a:pPr eaLnBrk="1" hangingPunct="1"/>
            <a:r>
              <a:rPr lang="en-US" b="0" baseline="0" dirty="0" smtClean="0"/>
              <a:t>-The road to hell is paved with nothing but good intentions! </a:t>
            </a:r>
          </a:p>
          <a:p>
            <a:pPr eaLnBrk="1" hangingPunct="1"/>
            <a:endParaRPr lang="en-US" b="0" baseline="0" dirty="0" smtClean="0"/>
          </a:p>
          <a:p>
            <a:pPr eaLnBrk="1" hangingPunct="1"/>
            <a:r>
              <a:rPr lang="en-US" b="0" baseline="0" dirty="0" smtClean="0"/>
              <a:t>Explain quote: </a:t>
            </a:r>
          </a:p>
          <a:p>
            <a:pPr eaLnBrk="1" hangingPunct="1"/>
            <a:r>
              <a:rPr lang="en-US" b="0" baseline="0" dirty="0" smtClean="0"/>
              <a:t>What do you say you want to do VS. what do you actually do? Where does your feet actually take you? Because that is what is happening. That is the reality.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17600" y="1725613"/>
            <a:ext cx="4867275" cy="3651250"/>
          </a:xfrm>
          <a:ln/>
        </p:spPr>
      </p:sp>
      <p:sp>
        <p:nvSpPr>
          <p:cNvPr id="22531" name="Rectangle 3"/>
          <p:cNvSpPr>
            <a:spLocks noGrp="1" noChangeArrowheads="1"/>
          </p:cNvSpPr>
          <p:nvPr>
            <p:ph type="body" idx="1"/>
          </p:nvPr>
        </p:nvSpPr>
        <p:spPr>
          <a:noFill/>
          <a:ln/>
        </p:spPr>
        <p:txBody>
          <a:bodyPr/>
          <a:lstStyle/>
          <a:p>
            <a:pPr marL="0" marR="0" indent="0" algn="l" defTabSz="949325" rtl="0" eaLnBrk="1" fontAlgn="base" latinLnBrk="0" hangingPunct="1">
              <a:lnSpc>
                <a:spcPct val="100000"/>
              </a:lnSpc>
              <a:spcBef>
                <a:spcPct val="30000"/>
              </a:spcBef>
              <a:spcAft>
                <a:spcPct val="0"/>
              </a:spcAft>
              <a:buClrTx/>
              <a:buSzTx/>
              <a:buFontTx/>
              <a:buNone/>
              <a:tabLst/>
              <a:defRPr/>
            </a:pPr>
            <a:endParaRPr lang="en-US" b="0"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normAutofit/>
          </a:bodyPr>
          <a:lstStyle/>
          <a:p>
            <a:r>
              <a:rPr lang="en-US" sz="1200" b="0" i="0" kern="1200" smtClean="0">
                <a:solidFill>
                  <a:schemeClr val="tx1"/>
                </a:solidFill>
                <a:latin typeface="Times" pitchFamily="18" charset="0"/>
                <a:ea typeface="+mn-ea"/>
                <a:cs typeface="+mn-cs"/>
              </a:rPr>
              <a:t>Lets each of us write down 3</a:t>
            </a:r>
            <a:r>
              <a:rPr lang="en-US" sz="1200" b="0" i="0" kern="1200" baseline="0" smtClean="0">
                <a:solidFill>
                  <a:schemeClr val="tx1"/>
                </a:solidFill>
                <a:latin typeface="Times" pitchFamily="18" charset="0"/>
                <a:ea typeface="+mn-ea"/>
                <a:cs typeface="+mn-cs"/>
              </a:rPr>
              <a:t> small things we’ll do tomorrow..  </a:t>
            </a:r>
          </a:p>
          <a:p>
            <a:r>
              <a:rPr lang="en-US" sz="1200" b="0" i="0" kern="1200" baseline="0" smtClean="0">
                <a:solidFill>
                  <a:schemeClr val="tx1"/>
                </a:solidFill>
                <a:latin typeface="Times" pitchFamily="18" charset="0"/>
                <a:ea typeface="+mn-ea"/>
                <a:cs typeface="+mn-cs"/>
              </a:rPr>
              <a:t>Here’s an example…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Times" pitchFamily="18" charset="0"/>
                <a:ea typeface="+mn-ea"/>
                <a:cs typeface="+mn-cs"/>
              </a:rPr>
              <a:t>Lets each of us write down 3</a:t>
            </a:r>
            <a:r>
              <a:rPr lang="en-US" sz="1200" b="0" i="0" kern="1200" baseline="0" dirty="0" smtClean="0">
                <a:solidFill>
                  <a:schemeClr val="tx1"/>
                </a:solidFill>
                <a:latin typeface="Times" pitchFamily="18" charset="0"/>
                <a:ea typeface="+mn-ea"/>
                <a:cs typeface="+mn-cs"/>
              </a:rPr>
              <a:t> (bigger) goals we will meet in the next two weeks.</a:t>
            </a:r>
          </a:p>
          <a:p>
            <a:r>
              <a:rPr lang="en-US" sz="1200" b="0" i="0" kern="1200" baseline="0" dirty="0" smtClean="0">
                <a:solidFill>
                  <a:schemeClr val="tx1"/>
                </a:solidFill>
                <a:latin typeface="Times" pitchFamily="18" charset="0"/>
                <a:ea typeface="+mn-ea"/>
                <a:cs typeface="+mn-cs"/>
              </a:rPr>
              <a:t>Send me an email on Oct 27</a:t>
            </a:r>
            <a:r>
              <a:rPr lang="en-US" sz="1200" b="0" i="0" kern="1200" baseline="30000" dirty="0" smtClean="0">
                <a:solidFill>
                  <a:schemeClr val="tx1"/>
                </a:solidFill>
                <a:latin typeface="Times" pitchFamily="18" charset="0"/>
                <a:ea typeface="+mn-ea"/>
                <a:cs typeface="+mn-cs"/>
              </a:rPr>
              <a:t>th</a:t>
            </a:r>
            <a:r>
              <a:rPr lang="en-US" sz="1200" b="0" i="0" kern="1200" baseline="0" dirty="0" smtClean="0">
                <a:solidFill>
                  <a:schemeClr val="tx1"/>
                </a:solidFill>
                <a:latin typeface="Times" pitchFamily="18" charset="0"/>
                <a:ea typeface="+mn-ea"/>
                <a:cs typeface="+mn-cs"/>
              </a:rPr>
              <a:t> and let me know that you did them.</a:t>
            </a:r>
          </a:p>
          <a:p>
            <a:endParaRPr lang="en-US" sz="1200" b="0" i="0" kern="1200" dirty="0" smtClean="0">
              <a:solidFill>
                <a:schemeClr val="tx1"/>
              </a:solidFill>
              <a:latin typeface="Times" pitchFamily="18" charset="0"/>
              <a:ea typeface="+mn-ea"/>
              <a:cs typeface="+mn-cs"/>
            </a:endParaRPr>
          </a:p>
          <a:p>
            <a:endParaRPr lang="en-US" sz="1200" b="0" i="0" kern="1200" dirty="0" smtClean="0">
              <a:solidFill>
                <a:schemeClr val="tx1"/>
              </a:solidFill>
              <a:latin typeface="Times" pitchFamily="18"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17600" y="1725613"/>
            <a:ext cx="4867275" cy="3651250"/>
          </a:xfrm>
          <a:ln/>
        </p:spPr>
      </p:sp>
      <p:sp>
        <p:nvSpPr>
          <p:cNvPr id="37891" name="Notes Placeholder 2"/>
          <p:cNvSpPr>
            <a:spLocks noGrp="1"/>
          </p:cNvSpPr>
          <p:nvPr>
            <p:ph type="body" idx="1"/>
          </p:nvPr>
        </p:nvSpPr>
        <p:spPr>
          <a:noFill/>
          <a:ln/>
        </p:spPr>
        <p:txBody>
          <a:bodyPr/>
          <a:lstStyle/>
          <a:p>
            <a:pPr fontAlgn="base"/>
            <a:r>
              <a:rPr lang="en-US" sz="1200" b="0" i="0" kern="1200" smtClean="0">
                <a:solidFill>
                  <a:schemeClr val="tx1"/>
                </a:solidFill>
                <a:latin typeface="Times" pitchFamily="18" charset="0"/>
                <a:ea typeface="+mn-ea"/>
                <a:cs typeface="+mn-cs"/>
              </a:rPr>
              <a:t>Lumiere works to help you understand your own ambition and use your gifts to achieve what you really want in life, not just what others tell you to want.</a:t>
            </a:r>
          </a:p>
          <a:p>
            <a:pPr fontAlgn="base"/>
            <a:endParaRPr lang="en-US" sz="1200" b="0" i="0" kern="1200" smtClean="0">
              <a:solidFill>
                <a:schemeClr val="tx1"/>
              </a:solidFill>
              <a:latin typeface="Times" pitchFamily="18" charset="0"/>
              <a:ea typeface="+mn-ea"/>
              <a:cs typeface="+mn-cs"/>
            </a:endParaRPr>
          </a:p>
          <a:p>
            <a:pPr fontAlgn="base"/>
            <a:r>
              <a:rPr lang="en-US" sz="1200" b="0" i="0" kern="1200" smtClean="0">
                <a:solidFill>
                  <a:schemeClr val="tx1"/>
                </a:solidFill>
                <a:latin typeface="Times" pitchFamily="18" charset="0"/>
                <a:ea typeface="+mn-ea"/>
                <a:cs typeface="+mn-cs"/>
              </a:rPr>
              <a:t>+ a lot of pragmatic,immediate,actionable stuff..  </a:t>
            </a:r>
            <a:r>
              <a:rPr lang="en-US" sz="1200" b="0" i="0" kern="1200" smtClean="0">
                <a:solidFill>
                  <a:schemeClr val="tx1"/>
                </a:solidFill>
                <a:latin typeface="Times" pitchFamily="18" charset="0"/>
                <a:ea typeface="+mn-ea"/>
                <a:cs typeface="+mn-cs"/>
                <a:sym typeface="Wingdings" pitchFamily="2" charset="2"/>
              </a:rPr>
              <a:t></a:t>
            </a:r>
          </a:p>
          <a:p>
            <a:pPr fontAlgn="base"/>
            <a:r>
              <a:rPr lang="en-US" sz="1200" b="0" i="0" kern="1200" smtClean="0">
                <a:solidFill>
                  <a:schemeClr val="tx1"/>
                </a:solidFill>
                <a:latin typeface="Times" pitchFamily="18" charset="0"/>
                <a:ea typeface="+mn-ea"/>
                <a:cs typeface="+mn-cs"/>
                <a:sym typeface="Wingdings" pitchFamily="2" charset="2"/>
              </a:rPr>
              <a:t>+ a support, a</a:t>
            </a:r>
            <a:r>
              <a:rPr lang="en-US" sz="1200" b="0" i="0" kern="1200" baseline="0" smtClean="0">
                <a:solidFill>
                  <a:schemeClr val="tx1"/>
                </a:solidFill>
                <a:latin typeface="Times" pitchFamily="18" charset="0"/>
                <a:ea typeface="+mn-ea"/>
                <a:cs typeface="+mn-cs"/>
                <a:sym typeface="Wingdings" pitchFamily="2" charset="2"/>
              </a:rPr>
              <a:t> motivator, a mentor, someone </a:t>
            </a:r>
            <a:r>
              <a:rPr lang="en-US" sz="1200" b="0" i="0" u="sng" kern="1200" baseline="0" smtClean="0">
                <a:solidFill>
                  <a:schemeClr val="tx1"/>
                </a:solidFill>
                <a:latin typeface="Times" pitchFamily="18" charset="0"/>
                <a:ea typeface="+mn-ea"/>
                <a:cs typeface="+mn-cs"/>
                <a:sym typeface="Wingdings" pitchFamily="2" charset="2"/>
              </a:rPr>
              <a:t>on your side </a:t>
            </a:r>
            <a:r>
              <a:rPr lang="en-US" sz="1200" b="0" i="0" kern="1200" baseline="0" smtClean="0">
                <a:solidFill>
                  <a:schemeClr val="tx1"/>
                </a:solidFill>
                <a:latin typeface="Times" pitchFamily="18" charset="0"/>
                <a:ea typeface="+mn-ea"/>
                <a:cs typeface="+mn-cs"/>
                <a:sym typeface="Wingdings" pitchFamily="2" charset="2"/>
              </a:rPr>
              <a:t>and </a:t>
            </a:r>
            <a:r>
              <a:rPr lang="en-US" sz="1200" b="0" i="0" u="sng" kern="1200" baseline="0" smtClean="0">
                <a:solidFill>
                  <a:schemeClr val="tx1"/>
                </a:solidFill>
                <a:latin typeface="Times" pitchFamily="18" charset="0"/>
                <a:ea typeface="+mn-ea"/>
                <a:cs typeface="+mn-cs"/>
                <a:sym typeface="Wingdings" pitchFamily="2" charset="2"/>
              </a:rPr>
              <a:t>by your side </a:t>
            </a:r>
            <a:r>
              <a:rPr lang="en-US" sz="1200" b="0" i="0" kern="1200" baseline="0" smtClean="0">
                <a:solidFill>
                  <a:schemeClr val="tx1"/>
                </a:solidFill>
                <a:latin typeface="Times" pitchFamily="18" charset="0"/>
                <a:ea typeface="+mn-ea"/>
                <a:cs typeface="+mn-cs"/>
                <a:sym typeface="Wingdings" pitchFamily="2" charset="2"/>
              </a:rPr>
              <a:t>throughout this process</a:t>
            </a:r>
          </a:p>
          <a:p>
            <a:pPr fontAlgn="base"/>
            <a:endParaRPr lang="en-US" sz="1200" b="0" i="0" kern="1200" smtClean="0">
              <a:solidFill>
                <a:schemeClr val="tx1"/>
              </a:solidFill>
              <a:latin typeface="Times"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17600" y="1725613"/>
            <a:ext cx="4867275" cy="3651250"/>
          </a:xfrm>
          <a:ln/>
        </p:spPr>
      </p:sp>
      <p:sp>
        <p:nvSpPr>
          <p:cNvPr id="22531" name="Rectangle 3"/>
          <p:cNvSpPr>
            <a:spLocks noGrp="1" noChangeArrowheads="1"/>
          </p:cNvSpPr>
          <p:nvPr>
            <p:ph type="body" idx="1"/>
          </p:nvPr>
        </p:nvSpPr>
        <p:spPr>
          <a:noFill/>
          <a:ln/>
        </p:spPr>
        <p:txBody>
          <a:bodyPr/>
          <a:lstStyle/>
          <a:p>
            <a:pPr fontAlgn="base"/>
            <a:r>
              <a:rPr lang="en-US" sz="1200" b="0" i="0" kern="1200" dirty="0" smtClean="0">
                <a:solidFill>
                  <a:schemeClr val="tx1"/>
                </a:solidFill>
                <a:latin typeface="Times" pitchFamily="18" charset="0"/>
                <a:ea typeface="+mn-ea"/>
                <a:cs typeface="+mn-cs"/>
              </a:rPr>
              <a:t>A few quick things about me. My background..</a:t>
            </a:r>
            <a:r>
              <a:rPr lang="en-US" sz="1200" b="0" i="0" kern="1200" baseline="0" dirty="0" smtClean="0">
                <a:solidFill>
                  <a:schemeClr val="tx1"/>
                </a:solidFill>
                <a:latin typeface="Times" pitchFamily="18" charset="0"/>
                <a:ea typeface="+mn-ea"/>
                <a:cs typeface="+mn-cs"/>
              </a:rPr>
              <a:t>  Why am doing this.. </a:t>
            </a:r>
          </a:p>
          <a:p>
            <a:pPr fontAlgn="base"/>
            <a:r>
              <a:rPr lang="en-US" sz="1200" b="0" i="1" kern="1200" baseline="0" dirty="0" smtClean="0">
                <a:solidFill>
                  <a:schemeClr val="tx1"/>
                </a:solidFill>
                <a:latin typeface="Times" pitchFamily="18" charset="0"/>
                <a:ea typeface="+mn-ea"/>
                <a:cs typeface="+mn-cs"/>
              </a:rPr>
              <a:t>And its all part of the story of how I myself found work I love.</a:t>
            </a:r>
            <a:endParaRPr lang="en-US" sz="1200" b="0" i="1" kern="1200" dirty="0">
              <a:solidFill>
                <a:schemeClr val="tx1"/>
              </a:solidFill>
              <a:latin typeface="Times" pitchFamily="18"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17600" y="1725613"/>
            <a:ext cx="4867275" cy="3651250"/>
          </a:xfrm>
          <a:ln/>
        </p:spPr>
      </p:sp>
      <p:sp>
        <p:nvSpPr>
          <p:cNvPr id="22531" name="Rectangle 3"/>
          <p:cNvSpPr>
            <a:spLocks noGrp="1" noChangeArrowheads="1"/>
          </p:cNvSpPr>
          <p:nvPr>
            <p:ph type="body" idx="1"/>
          </p:nvPr>
        </p:nvSpPr>
        <p:spPr>
          <a:noFill/>
          <a:ln/>
        </p:spPr>
        <p:txBody>
          <a:bodyPr/>
          <a:lstStyle/>
          <a:p>
            <a:pPr fontAlgn="base"/>
            <a:r>
              <a:rPr lang="en-US" sz="1200" b="1" i="0" kern="1200" dirty="0" smtClean="0">
                <a:solidFill>
                  <a:schemeClr val="tx1"/>
                </a:solidFill>
                <a:latin typeface="Times" pitchFamily="18" charset="0"/>
                <a:ea typeface="+mn-ea"/>
                <a:cs typeface="+mn-cs"/>
              </a:rPr>
              <a:t>All these reasons are Good.</a:t>
            </a:r>
            <a:r>
              <a:rPr lang="en-US" sz="1200" b="1" i="0" kern="1200" baseline="0" dirty="0" smtClean="0">
                <a:solidFill>
                  <a:schemeClr val="tx1"/>
                </a:solidFill>
                <a:latin typeface="Times" pitchFamily="18" charset="0"/>
                <a:ea typeface="+mn-ea"/>
                <a:cs typeface="+mn-cs"/>
              </a:rPr>
              <a:t> </a:t>
            </a:r>
            <a:r>
              <a:rPr lang="en-US" sz="1200" b="0" i="0" kern="1200" dirty="0" smtClean="0">
                <a:solidFill>
                  <a:schemeClr val="tx1"/>
                </a:solidFill>
                <a:latin typeface="Times" pitchFamily="18" charset="0"/>
                <a:ea typeface="+mn-ea"/>
                <a:cs typeface="+mn-cs"/>
              </a:rPr>
              <a:t>Wherever you are</a:t>
            </a:r>
            <a:r>
              <a:rPr lang="en-US" sz="1200" b="0" i="0" kern="1200" baseline="0" dirty="0" smtClean="0">
                <a:solidFill>
                  <a:schemeClr val="tx1"/>
                </a:solidFill>
                <a:latin typeface="Times" pitchFamily="18" charset="0"/>
                <a:ea typeface="+mn-ea"/>
                <a:cs typeface="+mn-cs"/>
              </a:rPr>
              <a:t> at is valid, it is </a:t>
            </a:r>
            <a:r>
              <a:rPr lang="en-US" sz="1200" b="0" i="1" kern="1200" baseline="0" dirty="0" smtClean="0">
                <a:solidFill>
                  <a:schemeClr val="tx1"/>
                </a:solidFill>
                <a:latin typeface="Times" pitchFamily="18" charset="0"/>
                <a:ea typeface="+mn-ea"/>
                <a:cs typeface="+mn-cs"/>
              </a:rPr>
              <a:t>where you are at</a:t>
            </a:r>
            <a:r>
              <a:rPr lang="en-US" sz="1200" b="0" i="0" kern="1200" baseline="0" dirty="0" smtClean="0">
                <a:solidFill>
                  <a:schemeClr val="tx1"/>
                </a:solidFill>
                <a:latin typeface="Times" pitchFamily="18" charset="0"/>
                <a:ea typeface="+mn-ea"/>
                <a:cs typeface="+mn-cs"/>
              </a:rPr>
              <a:t>, and so that is what we work with. What we will cover in our 2 hours together will be helpful no matter what your reason is. </a:t>
            </a:r>
            <a:endParaRPr lang="en-US" sz="1200" b="0" i="0" kern="1200" dirty="0" smtClean="0">
              <a:solidFill>
                <a:schemeClr val="tx1"/>
              </a:solidFill>
              <a:latin typeface="Times" pitchFamily="18" charset="0"/>
              <a:ea typeface="+mn-ea"/>
              <a:cs typeface="+mn-cs"/>
            </a:endParaRPr>
          </a:p>
          <a:p>
            <a:pPr fontAlgn="base"/>
            <a:r>
              <a:rPr lang="en-US" sz="1200" b="0" i="0" kern="1200" baseline="0" dirty="0" smtClean="0">
                <a:solidFill>
                  <a:schemeClr val="tx1"/>
                </a:solidFill>
                <a:latin typeface="Times" pitchFamily="18" charset="0"/>
                <a:ea typeface="+mn-ea"/>
                <a:cs typeface="+mn-cs"/>
              </a:rPr>
              <a:t/>
            </a:r>
            <a:br>
              <a:rPr lang="en-US" sz="1200" b="0" i="0" kern="1200" baseline="0" dirty="0" smtClean="0">
                <a:solidFill>
                  <a:schemeClr val="tx1"/>
                </a:solidFill>
                <a:latin typeface="Times" pitchFamily="18" charset="0"/>
                <a:ea typeface="+mn-ea"/>
                <a:cs typeface="+mn-cs"/>
              </a:rPr>
            </a:br>
            <a:r>
              <a:rPr lang="en-US" sz="1200" b="0" i="0" kern="1200" baseline="0" dirty="0" smtClean="0">
                <a:solidFill>
                  <a:schemeClr val="tx1"/>
                </a:solidFill>
                <a:latin typeface="Times" pitchFamily="18" charset="0"/>
                <a:ea typeface="+mn-ea"/>
                <a:cs typeface="+mn-cs"/>
              </a:rPr>
              <a:t>Explain movement of the arrow: the more immediate and specific, to the deeper and more complex. </a:t>
            </a:r>
            <a:endParaRPr lang="en-US" sz="1200" b="1" i="0" kern="1200" dirty="0" smtClean="0">
              <a:solidFill>
                <a:schemeClr val="tx1"/>
              </a:solidFill>
              <a:latin typeface="Times"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normAutofit/>
          </a:bodyPr>
          <a:lstStyle/>
          <a:p>
            <a:pPr marL="0" marR="0" indent="0" algn="l" defTabSz="949325" rtl="0" eaLnBrk="0" fontAlgn="base" latinLnBrk="0" hangingPunct="0">
              <a:lnSpc>
                <a:spcPct val="100000"/>
              </a:lnSpc>
              <a:spcBef>
                <a:spcPct val="30000"/>
              </a:spcBef>
              <a:spcAft>
                <a:spcPct val="0"/>
              </a:spcAft>
              <a:buClrTx/>
              <a:buSzTx/>
              <a:buFontTx/>
              <a:buNone/>
              <a:tabLst/>
              <a:defRPr/>
            </a:pPr>
            <a:r>
              <a:rPr lang="en-US" dirty="0" smtClean="0"/>
              <a:t>About that .. the world is losing out.. If</a:t>
            </a:r>
            <a:r>
              <a:rPr lang="en-US" baseline="0" dirty="0" smtClean="0"/>
              <a:t> you don’t figure this out, and bring YOU and your gifts to the benefit of the world, its not just you who loses out; THE WORLD LOSES OUT ON YOU.</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17600" y="1725613"/>
            <a:ext cx="4867275" cy="3651250"/>
          </a:xfrm>
          <a:ln/>
        </p:spPr>
      </p:sp>
      <p:sp>
        <p:nvSpPr>
          <p:cNvPr id="22531" name="Rectangle 3"/>
          <p:cNvSpPr>
            <a:spLocks noGrp="1" noChangeArrowheads="1"/>
          </p:cNvSpPr>
          <p:nvPr>
            <p:ph type="body" idx="1"/>
          </p:nvPr>
        </p:nvSpPr>
        <p:spPr>
          <a:noFill/>
          <a:ln/>
        </p:spPr>
        <p:txBody>
          <a:bodyPr/>
          <a:lstStyle/>
          <a:p>
            <a:r>
              <a:rPr lang="en-US" sz="1200" kern="1200" dirty="0" smtClean="0">
                <a:solidFill>
                  <a:schemeClr val="tx1"/>
                </a:solidFill>
                <a:latin typeface="Times" pitchFamily="18" charset="0"/>
                <a:ea typeface="+mn-ea"/>
                <a:cs typeface="+mn-cs"/>
              </a:rPr>
              <a:t>What</a:t>
            </a:r>
            <a:r>
              <a:rPr lang="en-US" sz="1200" kern="1200" baseline="0" dirty="0" smtClean="0">
                <a:solidFill>
                  <a:schemeClr val="tx1"/>
                </a:solidFill>
                <a:latin typeface="Times" pitchFamily="18" charset="0"/>
                <a:ea typeface="+mn-ea"/>
                <a:cs typeface="+mn-cs"/>
              </a:rPr>
              <a:t> are you good at? </a:t>
            </a:r>
          </a:p>
          <a:p>
            <a:endParaRPr lang="en-US" sz="1200" kern="1200" baseline="0" dirty="0" smtClean="0">
              <a:solidFill>
                <a:schemeClr val="tx1"/>
              </a:solidFill>
              <a:latin typeface="Times" pitchFamily="18" charset="0"/>
              <a:ea typeface="+mn-ea"/>
              <a:cs typeface="+mn-cs"/>
            </a:endParaRPr>
          </a:p>
          <a:p>
            <a:r>
              <a:rPr lang="en-US" sz="1200" kern="1200" baseline="0" dirty="0" smtClean="0">
                <a:solidFill>
                  <a:schemeClr val="tx1"/>
                </a:solidFill>
                <a:latin typeface="Times" pitchFamily="18" charset="0"/>
                <a:ea typeface="+mn-ea"/>
                <a:cs typeface="+mn-cs"/>
              </a:rPr>
              <a:t>What feels natural?  </a:t>
            </a:r>
          </a:p>
          <a:p>
            <a:endParaRPr lang="en-US" sz="1200" kern="1200" baseline="0" dirty="0" smtClean="0">
              <a:solidFill>
                <a:schemeClr val="tx1"/>
              </a:solidFill>
              <a:latin typeface="Times" pitchFamily="18" charset="0"/>
              <a:ea typeface="+mn-ea"/>
              <a:cs typeface="+mn-cs"/>
            </a:endParaRPr>
          </a:p>
          <a:p>
            <a:pPr marL="0" marR="0" indent="0" algn="l" defTabSz="949325"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Times" pitchFamily="18" charset="0"/>
                <a:ea typeface="+mn-ea"/>
                <a:cs typeface="+mn-cs"/>
              </a:rPr>
              <a:t>What is easy/ effortless?</a:t>
            </a:r>
            <a:endParaRPr lang="en-US" baseline="0" dirty="0" smtClean="0"/>
          </a:p>
          <a:p>
            <a:endParaRPr lang="en-US" sz="1200" kern="1200" baseline="0" dirty="0" smtClean="0">
              <a:solidFill>
                <a:schemeClr val="tx1"/>
              </a:solidFill>
              <a:latin typeface="Times" pitchFamily="18" charset="0"/>
              <a:ea typeface="+mn-ea"/>
              <a:cs typeface="+mn-cs"/>
            </a:endParaRPr>
          </a:p>
          <a:p>
            <a:r>
              <a:rPr lang="en-US" dirty="0" smtClean="0"/>
              <a:t>What we are talking about here </a:t>
            </a:r>
            <a:r>
              <a:rPr lang="en-US" baseline="0" dirty="0" smtClean="0"/>
              <a:t>s</a:t>
            </a:r>
            <a:r>
              <a:rPr lang="en-US" dirty="0" smtClean="0"/>
              <a:t>hould go</a:t>
            </a:r>
            <a:r>
              <a:rPr lang="en-US" baseline="0" dirty="0" smtClean="0"/>
              <a:t> to the core of who </a:t>
            </a:r>
            <a:r>
              <a:rPr lang="en-US" i="1" baseline="0" dirty="0" smtClean="0"/>
              <a:t>you</a:t>
            </a:r>
            <a:r>
              <a:rPr lang="en-US" baseline="0" dirty="0" smtClean="0"/>
              <a:t> are. What you naturally like to do.. What you always did.. even as a kid.  </a:t>
            </a:r>
          </a:p>
          <a:p>
            <a:endParaRPr lang="en-US" baseline="0" dirty="0" smtClean="0"/>
          </a:p>
          <a:p>
            <a:r>
              <a:rPr lang="en-US" baseline="0" dirty="0" smtClean="0"/>
              <a:t>We are NOT talking about what you have learnt through education or work experience. </a:t>
            </a:r>
            <a:r>
              <a:rPr lang="en-US" sz="1200" kern="1200" baseline="0" dirty="0" smtClean="0">
                <a:solidFill>
                  <a:schemeClr val="tx1"/>
                </a:solidFill>
                <a:latin typeface="Times" pitchFamily="18" charset="0"/>
                <a:ea typeface="+mn-ea"/>
                <a:cs typeface="+mn-cs"/>
              </a:rPr>
              <a:t>Education and experience is time spent developing and practicing a skill. The problem here is that our early influencers (parents, school, society) take us down all kinds of paths – good and bad. </a:t>
            </a:r>
          </a:p>
          <a:p>
            <a:endParaRPr lang="en-US" sz="1200" kern="1200" baseline="0" dirty="0" smtClean="0">
              <a:solidFill>
                <a:schemeClr val="tx1"/>
              </a:solidFill>
              <a:latin typeface="Times" pitchFamily="18" charset="0"/>
              <a:ea typeface="+mn-ea"/>
              <a:cs typeface="+mn-cs"/>
            </a:endParaRPr>
          </a:p>
          <a:p>
            <a:r>
              <a:rPr lang="en-US" sz="1200" kern="1200" baseline="0" dirty="0" smtClean="0">
                <a:solidFill>
                  <a:schemeClr val="tx1"/>
                </a:solidFill>
                <a:latin typeface="Times" pitchFamily="18" charset="0"/>
                <a:ea typeface="+mn-ea"/>
                <a:cs typeface="+mn-cs"/>
              </a:rPr>
              <a:t>Exercise 1: Childhood</a:t>
            </a:r>
          </a:p>
          <a:p>
            <a:r>
              <a:rPr lang="en-US" sz="1200" kern="1200" baseline="0" dirty="0" smtClean="0">
                <a:solidFill>
                  <a:schemeClr val="tx1"/>
                </a:solidFill>
                <a:latin typeface="Times" pitchFamily="18" charset="0"/>
                <a:ea typeface="+mn-ea"/>
                <a:cs typeface="+mn-cs"/>
              </a:rPr>
              <a:t>Exercise 2: Present day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17600" y="1725613"/>
            <a:ext cx="4867275" cy="3651250"/>
          </a:xfrm>
          <a:ln/>
        </p:spPr>
      </p:sp>
      <p:sp>
        <p:nvSpPr>
          <p:cNvPr id="22531" name="Rectangle 3"/>
          <p:cNvSpPr>
            <a:spLocks noGrp="1" noChangeArrowheads="1"/>
          </p:cNvSpPr>
          <p:nvPr>
            <p:ph type="body" idx="1"/>
          </p:nvPr>
        </p:nvSpPr>
        <p:spPr>
          <a:noFill/>
          <a:ln/>
        </p:spPr>
        <p:txBody>
          <a:bodyPr/>
          <a:lstStyle/>
          <a:p>
            <a:pPr fontAlgn="base"/>
            <a:r>
              <a:rPr lang="en-US" sz="1200" b="0" i="0" kern="1200" baseline="0" dirty="0" smtClean="0">
                <a:solidFill>
                  <a:schemeClr val="tx1"/>
                </a:solidFill>
                <a:latin typeface="Times" pitchFamily="18" charset="0"/>
                <a:ea typeface="+mn-ea"/>
                <a:cs typeface="+mn-cs"/>
              </a:rPr>
              <a:t>Another tool that students can use with friends, family, colleagues, peers for external description of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1725613"/>
            <a:ext cx="4867275" cy="3651250"/>
          </a:xfrm>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very helpful. Each gives a piece of the puzzle, sheds light.</a:t>
            </a:r>
          </a:p>
          <a:p>
            <a:r>
              <a:rPr lang="en-US" baseline="0" dirty="0" smtClean="0"/>
              <a:t>But not an exact science. Don’t over diagnose!</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17600" y="1725613"/>
            <a:ext cx="4867275" cy="3651250"/>
          </a:xfrm>
          <a:ln/>
        </p:spPr>
      </p:sp>
      <p:sp>
        <p:nvSpPr>
          <p:cNvPr id="22531" name="Rectangle 3"/>
          <p:cNvSpPr>
            <a:spLocks noGrp="1" noChangeArrowheads="1"/>
          </p:cNvSpPr>
          <p:nvPr>
            <p:ph type="body" idx="1"/>
          </p:nvPr>
        </p:nvSpPr>
        <p:spPr>
          <a:noFill/>
          <a:ln/>
        </p:spPr>
        <p:txBody>
          <a:bodyPr/>
          <a:lstStyle/>
          <a:p>
            <a:r>
              <a:rPr lang="en-US" sz="1200" b="1" kern="1200" dirty="0" smtClean="0">
                <a:solidFill>
                  <a:schemeClr val="tx1"/>
                </a:solidFill>
                <a:latin typeface="Times" pitchFamily="18" charset="0"/>
                <a:ea typeface="+mn-ea"/>
                <a:cs typeface="+mn-cs"/>
              </a:rPr>
              <a:t>1. Where, primarily, do you prefer to direct your energy?</a:t>
            </a:r>
          </a:p>
          <a:p>
            <a:r>
              <a:rPr lang="en-US" sz="1200" kern="1200" dirty="0" smtClean="0">
                <a:solidFill>
                  <a:schemeClr val="tx1"/>
                </a:solidFill>
                <a:latin typeface="Times" pitchFamily="18" charset="0"/>
                <a:ea typeface="+mn-ea"/>
                <a:cs typeface="+mn-cs"/>
              </a:rPr>
              <a:t>If you prefer to direct your energy to deal with people, things, situations, or "the outer world", then your preference is for Extraversion. This is denoted by the letter "E".</a:t>
            </a:r>
          </a:p>
          <a:p>
            <a:r>
              <a:rPr lang="en-US" sz="1200" kern="1200" dirty="0" smtClean="0">
                <a:solidFill>
                  <a:schemeClr val="tx1"/>
                </a:solidFill>
                <a:latin typeface="Times" pitchFamily="18" charset="0"/>
                <a:ea typeface="+mn-ea"/>
                <a:cs typeface="+mn-cs"/>
              </a:rPr>
              <a:t>If you prefer to direct your energy to deal with ideas, information, explanations or beliefs, or "the inner world", then your preference is for Introversion. This is denoted by the letter "I".</a:t>
            </a:r>
          </a:p>
          <a:p>
            <a:pPr marL="0" marR="0" indent="0" algn="l" defTabSz="949325"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pitchFamily="18" charset="0"/>
              <a:ea typeface="+mn-ea"/>
              <a:cs typeface="+mn-cs"/>
            </a:endParaRPr>
          </a:p>
          <a:p>
            <a:r>
              <a:rPr lang="en-US" sz="1200" b="1" kern="1200" dirty="0" smtClean="0">
                <a:solidFill>
                  <a:schemeClr val="tx1"/>
                </a:solidFill>
                <a:latin typeface="Times" pitchFamily="18" charset="0"/>
                <a:ea typeface="+mn-ea"/>
                <a:cs typeface="+mn-cs"/>
              </a:rPr>
              <a:t>2.How do you prefer to process information?</a:t>
            </a:r>
          </a:p>
          <a:p>
            <a:r>
              <a:rPr lang="en-US" sz="1200" kern="1200" dirty="0" smtClean="0">
                <a:solidFill>
                  <a:schemeClr val="tx1"/>
                </a:solidFill>
                <a:latin typeface="Times" pitchFamily="18" charset="0"/>
                <a:ea typeface="+mn-ea"/>
                <a:cs typeface="+mn-cs"/>
              </a:rPr>
              <a:t>If you prefer to deal with facts, what you know, to have clarity, or to describe what you see, then your preference is for Sensing. This is denoted by the letter "S".</a:t>
            </a:r>
          </a:p>
          <a:p>
            <a:r>
              <a:rPr lang="en-US" sz="1200" kern="1200" dirty="0" smtClean="0">
                <a:solidFill>
                  <a:schemeClr val="tx1"/>
                </a:solidFill>
                <a:latin typeface="Times" pitchFamily="18" charset="0"/>
                <a:ea typeface="+mn-ea"/>
                <a:cs typeface="+mn-cs"/>
              </a:rPr>
              <a:t>If you prefer to deal with ideas, look into the unknown, to generate new possibilities or to anticipate what isn't obvious, then your preference is for Intuition. This is denoted by the letter "N”.</a:t>
            </a:r>
          </a:p>
          <a:p>
            <a:endParaRPr lang="en-US" sz="1200" kern="1200" dirty="0" smtClean="0">
              <a:solidFill>
                <a:schemeClr val="tx1"/>
              </a:solidFill>
              <a:latin typeface="Times" pitchFamily="18" charset="0"/>
              <a:ea typeface="+mn-ea"/>
              <a:cs typeface="+mn-cs"/>
            </a:endParaRPr>
          </a:p>
          <a:p>
            <a:r>
              <a:rPr lang="en-US" sz="1200" b="1" kern="1200" dirty="0" smtClean="0">
                <a:solidFill>
                  <a:schemeClr val="tx1"/>
                </a:solidFill>
                <a:latin typeface="Times" pitchFamily="18" charset="0"/>
                <a:ea typeface="+mn-ea"/>
                <a:cs typeface="+mn-cs"/>
              </a:rPr>
              <a:t>3.</a:t>
            </a:r>
            <a:r>
              <a:rPr lang="en-US" sz="1200" b="1" kern="1200" baseline="0" dirty="0" smtClean="0">
                <a:solidFill>
                  <a:schemeClr val="tx1"/>
                </a:solidFill>
                <a:latin typeface="Times" pitchFamily="18" charset="0"/>
                <a:ea typeface="+mn-ea"/>
                <a:cs typeface="+mn-cs"/>
              </a:rPr>
              <a:t> </a:t>
            </a:r>
            <a:r>
              <a:rPr lang="en-US" sz="1200" b="1" kern="1200" dirty="0" smtClean="0">
                <a:solidFill>
                  <a:schemeClr val="tx1"/>
                </a:solidFill>
                <a:latin typeface="Times" pitchFamily="18" charset="0"/>
                <a:ea typeface="+mn-ea"/>
                <a:cs typeface="+mn-cs"/>
              </a:rPr>
              <a:t>How do you prefer to make decisions?</a:t>
            </a:r>
          </a:p>
          <a:p>
            <a:r>
              <a:rPr lang="en-US" sz="1200" kern="1200" dirty="0" smtClean="0">
                <a:solidFill>
                  <a:schemeClr val="tx1"/>
                </a:solidFill>
                <a:latin typeface="Times" pitchFamily="18" charset="0"/>
                <a:ea typeface="+mn-ea"/>
                <a:cs typeface="+mn-cs"/>
              </a:rPr>
              <a:t>If you prefer to decide on the basis of objective logic, using an analytic and detached approach, then your preference is for Thinking. This is denoted by the letter "T".</a:t>
            </a:r>
          </a:p>
          <a:p>
            <a:r>
              <a:rPr lang="en-US" sz="1200" kern="1200" dirty="0" smtClean="0">
                <a:solidFill>
                  <a:schemeClr val="tx1"/>
                </a:solidFill>
                <a:latin typeface="Times" pitchFamily="18" charset="0"/>
                <a:ea typeface="+mn-ea"/>
                <a:cs typeface="+mn-cs"/>
              </a:rPr>
              <a:t>If you prefer to decide using values and/or personal beliefs, on the basis of what you believe is important or what you or others care about, then your preference is for Feeling. This is denoted by the letter "F".</a:t>
            </a:r>
          </a:p>
          <a:p>
            <a:endParaRPr lang="en-US" sz="1200" kern="1200" dirty="0" smtClean="0">
              <a:solidFill>
                <a:schemeClr val="tx1"/>
              </a:solidFill>
              <a:latin typeface="Times" pitchFamily="18" charset="0"/>
              <a:ea typeface="+mn-ea"/>
              <a:cs typeface="+mn-cs"/>
            </a:endParaRPr>
          </a:p>
          <a:p>
            <a:r>
              <a:rPr lang="en-US" sz="1200" b="1" kern="1200" dirty="0" smtClean="0">
                <a:solidFill>
                  <a:schemeClr val="tx1"/>
                </a:solidFill>
                <a:latin typeface="Times" pitchFamily="18" charset="0"/>
                <a:ea typeface="+mn-ea"/>
                <a:cs typeface="+mn-cs"/>
              </a:rPr>
              <a:t>4.</a:t>
            </a:r>
            <a:r>
              <a:rPr lang="en-US" sz="1200" b="1" kern="1200" baseline="0" dirty="0" smtClean="0">
                <a:solidFill>
                  <a:schemeClr val="tx1"/>
                </a:solidFill>
                <a:latin typeface="Times" pitchFamily="18" charset="0"/>
                <a:ea typeface="+mn-ea"/>
                <a:cs typeface="+mn-cs"/>
              </a:rPr>
              <a:t> </a:t>
            </a:r>
            <a:r>
              <a:rPr lang="en-US" sz="1200" b="1" kern="1200" dirty="0" smtClean="0">
                <a:solidFill>
                  <a:schemeClr val="tx1"/>
                </a:solidFill>
                <a:latin typeface="Times" pitchFamily="18" charset="0"/>
                <a:ea typeface="+mn-ea"/>
                <a:cs typeface="+mn-cs"/>
              </a:rPr>
              <a:t>How do you prefer to organize your life?</a:t>
            </a:r>
          </a:p>
          <a:p>
            <a:r>
              <a:rPr lang="en-US" sz="1200" kern="1200" dirty="0" smtClean="0">
                <a:solidFill>
                  <a:schemeClr val="tx1"/>
                </a:solidFill>
                <a:latin typeface="Times" pitchFamily="18" charset="0"/>
                <a:ea typeface="+mn-ea"/>
                <a:cs typeface="+mn-cs"/>
              </a:rPr>
              <a:t>If you prefer your life to be planned, stable and organized then your preference is for Judging (not to be confused with 'Judgmental', which is quite different). This is denoted by the letter "J”. If you prefer to go with the flow, to maintain flexibility and respond to things as they arise, then your preference is for Perception. This is denoted by the letter "P".</a:t>
            </a:r>
          </a:p>
          <a:p>
            <a:pPr fontAlgn="base"/>
            <a:endParaRPr lang="en-US" sz="1200" b="0" i="0" kern="1200" baseline="0" dirty="0" smtClean="0">
              <a:solidFill>
                <a:schemeClr val="tx1"/>
              </a:solidFill>
              <a:latin typeface="Times"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006DD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2049" name="Picture 1"/>
          <p:cNvPicPr>
            <a:picLocks noChangeAspect="1" noChangeArrowheads="1"/>
          </p:cNvPicPr>
          <p:nvPr userDrawn="1"/>
        </p:nvPicPr>
        <p:blipFill>
          <a:blip r:embed="rId2" cstate="print"/>
          <a:srcRect/>
          <a:stretch>
            <a:fillRect/>
          </a:stretch>
        </p:blipFill>
        <p:spPr bwMode="auto">
          <a:xfrm>
            <a:off x="7223759" y="6087292"/>
            <a:ext cx="1699589" cy="561704"/>
          </a:xfrm>
          <a:prstGeom prst="rect">
            <a:avLst/>
          </a:prstGeom>
          <a:noFill/>
          <a:ln w="9525">
            <a:noFill/>
            <a:miter lim="800000"/>
            <a:headEnd/>
            <a:tailEnd/>
          </a:ln>
        </p:spPr>
      </p:pic>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Tree>
  </p:cSld>
  <p:clrMapOvr>
    <a:masterClrMapping/>
  </p:clrMapOvr>
  <p:transitio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91440" rIns="91440" bIns="91440" numCol="1" anchor="b" anchorCtr="0" compatLnSpc="1">
            <a:prstTxWarp prst="textNoShape">
              <a:avLst/>
            </a:prstTxWarp>
          </a:bodyPr>
          <a:lstStyle>
            <a:lvl1pPr algn="l" rtl="0" eaLnBrk="0" fontAlgn="base" hangingPunct="0">
              <a:spcBef>
                <a:spcPct val="0"/>
              </a:spcBef>
              <a:spcAft>
                <a:spcPct val="0"/>
              </a:spcAft>
              <a:defRPr lang="en-US" sz="3200" b="1">
                <a:solidFill>
                  <a:srgbClr val="00529B"/>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2857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
        <p:nvSpPr>
          <p:cNvPr id="7" name="Rectangle 5"/>
          <p:cNvSpPr>
            <a:spLocks noGrp="1" noChangeArrowheads="1"/>
          </p:cNvSpPr>
          <p:nvPr>
            <p:ph type="ftr" sz="quarter" idx="3"/>
          </p:nvPr>
        </p:nvSpPr>
        <p:spPr bwMode="gray">
          <a:xfrm>
            <a:off x="4343400" y="6490389"/>
            <a:ext cx="457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91440" rIns="91440" bIns="91440" numCol="1" anchor="b" anchorCtr="0" compatLnSpc="1">
            <a:prstTxWarp prst="textNoShape">
              <a:avLst/>
            </a:prstTxWarp>
          </a:bodyPr>
          <a:lstStyle>
            <a:lvl1pPr algn="l" rtl="0" eaLnBrk="0" fontAlgn="base" hangingPunct="0">
              <a:spcBef>
                <a:spcPct val="0"/>
              </a:spcBef>
              <a:spcAft>
                <a:spcPct val="0"/>
              </a:spcAft>
              <a:defRPr lang="en-US" sz="3200" b="1">
                <a:solidFill>
                  <a:srgbClr val="00529B"/>
                </a:solidFill>
                <a:latin typeface="+mj-lt"/>
                <a:ea typeface="+mj-ea"/>
                <a:cs typeface="+mj-cs"/>
              </a:defRPr>
            </a:lvl1pPr>
          </a:lstStyle>
          <a:p>
            <a:r>
              <a:rPr lang="en-US" smtClean="0"/>
              <a:t>Click to edit Master title style</a:t>
            </a:r>
            <a:endParaRPr lang="en-US"/>
          </a:p>
        </p:txBody>
      </p:sp>
      <p:cxnSp>
        <p:nvCxnSpPr>
          <p:cNvPr id="4"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
        <p:nvSpPr>
          <p:cNvPr id="5" name="Rectangle 5"/>
          <p:cNvSpPr>
            <a:spLocks noGrp="1" noChangeArrowheads="1"/>
          </p:cNvSpPr>
          <p:nvPr>
            <p:ph type="ftr" sz="quarter" idx="3"/>
          </p:nvPr>
        </p:nvSpPr>
        <p:spPr bwMode="gray">
          <a:xfrm>
            <a:off x="4343400" y="6490389"/>
            <a:ext cx="457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cSld>
  <p:clrMapOvr>
    <a:masterClrMapping/>
  </p:clrMapOvr>
  <p:transition>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3"/>
          </p:nvPr>
        </p:nvSpPr>
        <p:spPr bwMode="gray">
          <a:xfrm>
            <a:off x="4343400" y="6490389"/>
            <a:ext cx="457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73075" y="990600"/>
            <a:ext cx="4030663"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6138" y="990600"/>
            <a:ext cx="4030662"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6138" y="3657600"/>
            <a:ext cx="4030662"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1"/>
          <p:cNvPicPr>
            <a:picLocks noChangeAspect="1" noChangeArrowheads="1"/>
          </p:cNvPicPr>
          <p:nvPr userDrawn="1"/>
        </p:nvPicPr>
        <p:blipFill>
          <a:blip r:embed="rId2" cstate="print"/>
          <a:srcRect/>
          <a:stretch>
            <a:fillRect/>
          </a:stretch>
        </p:blipFill>
        <p:spPr bwMode="auto">
          <a:xfrm>
            <a:off x="7223759" y="6087292"/>
            <a:ext cx="1699589" cy="561704"/>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3" name="Picture 1"/>
          <p:cNvPicPr>
            <a:picLocks noChangeAspect="1" noChangeArrowheads="1"/>
          </p:cNvPicPr>
          <p:nvPr userDrawn="1"/>
        </p:nvPicPr>
        <p:blipFill>
          <a:blip r:embed="rId2" cstate="print"/>
          <a:srcRect/>
          <a:stretch>
            <a:fillRect/>
          </a:stretch>
        </p:blipFill>
        <p:spPr bwMode="auto">
          <a:xfrm>
            <a:off x="7223759" y="6087292"/>
            <a:ext cx="1699589" cy="561704"/>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audio" Target="../media/audio1.bin"/><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gray">
      <p:bgPr>
        <a:solidFill>
          <a:schemeClr val="bg1"/>
        </a:solidFill>
        <a:effectLst/>
      </p:bgPr>
    </p:bg>
    <p:spTree>
      <p:nvGrpSpPr>
        <p:cNvPr id="1" name=""/>
        <p:cNvGrpSpPr/>
        <p:nvPr/>
      </p:nvGrpSpPr>
      <p:grpSpPr>
        <a:xfrm>
          <a:off x="0" y="0"/>
          <a:ext cx="0" cy="0"/>
          <a:chOff x="0" y="0"/>
          <a:chExt cx="0" cy="0"/>
        </a:xfrm>
      </p:grpSpPr>
      <p:sp>
        <p:nvSpPr>
          <p:cNvPr id="1026" name="Rectangle 52"/>
          <p:cNvSpPr>
            <a:spLocks noGrp="1" noChangeArrowheads="1"/>
          </p:cNvSpPr>
          <p:nvPr>
            <p:ph type="body" idx="1"/>
          </p:nvPr>
        </p:nvSpPr>
        <p:spPr bwMode="gray">
          <a:xfrm>
            <a:off x="285750" y="1362075"/>
            <a:ext cx="8356600" cy="44196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53"/>
          <p:cNvSpPr>
            <a:spLocks noGrp="1" noChangeArrowheads="1"/>
          </p:cNvSpPr>
          <p:nvPr>
            <p:ph type="title"/>
          </p:nvPr>
        </p:nvSpPr>
        <p:spPr bwMode="auto">
          <a:xfrm>
            <a:off x="277813" y="190500"/>
            <a:ext cx="8362950" cy="885825"/>
          </a:xfrm>
          <a:prstGeom prst="rect">
            <a:avLst/>
          </a:prstGeom>
          <a:noFill/>
          <a:ln w="9525" algn="ctr">
            <a:noFill/>
            <a:miter lim="800000"/>
            <a:headEnd/>
            <a:tailEnd/>
          </a:ln>
        </p:spPr>
        <p:txBody>
          <a:bodyPr vert="horz" wrap="square" lIns="91440" tIns="91440" rIns="91440" bIns="91440" numCol="1" anchor="b" anchorCtr="0" compatLnSpc="1">
            <a:prstTxWarp prst="textNoShape">
              <a:avLst/>
            </a:prstTxWarp>
          </a:bodyPr>
          <a:lstStyle/>
          <a:p>
            <a:pPr lvl="0"/>
            <a:r>
              <a:rPr lang="en-US" smtClean="0"/>
              <a:t>Click to edit Master title style</a:t>
            </a:r>
          </a:p>
        </p:txBody>
      </p:sp>
      <p:pic>
        <p:nvPicPr>
          <p:cNvPr id="5" name="Picture 4" descr="careerly-final.jpg"/>
          <p:cNvPicPr>
            <a:picLocks noChangeAspect="1"/>
          </p:cNvPicPr>
          <p:nvPr userDrawn="1"/>
        </p:nvPicPr>
        <p:blipFill>
          <a:blip r:embed="rId10"/>
          <a:stretch>
            <a:fillRect/>
          </a:stretch>
        </p:blipFill>
        <p:spPr>
          <a:xfrm>
            <a:off x="6882085" y="4832887"/>
            <a:ext cx="2261915" cy="2025113"/>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77" r:id="rId2"/>
    <p:sldLayoutId id="2147483679" r:id="rId3"/>
    <p:sldLayoutId id="2147483681" r:id="rId4"/>
    <p:sldLayoutId id="2147483682" r:id="rId5"/>
    <p:sldLayoutId id="2147483690" r:id="rId6"/>
    <p:sldLayoutId id="2147483691" r:id="rId7"/>
  </p:sldLayoutIdLst>
  <p:transition>
    <p:sndAc>
      <p:stSnd>
        <p:snd r:embed="rId9" name="click.wav"/>
      </p:stSnd>
    </p:sndAc>
  </p:transition>
  <p:hf sldNum="0" hdr="0" dt="0"/>
  <p:txStyles>
    <p:titleStyle>
      <a:lvl1pPr algn="l" rtl="0" eaLnBrk="1" fontAlgn="base" hangingPunct="1">
        <a:lnSpc>
          <a:spcPct val="90000"/>
        </a:lnSpc>
        <a:spcBef>
          <a:spcPct val="0"/>
        </a:spcBef>
        <a:spcAft>
          <a:spcPct val="0"/>
        </a:spcAft>
        <a:defRPr lang="en-US" sz="3200" b="1" baseline="0" smtClean="0">
          <a:solidFill>
            <a:srgbClr val="006DD0"/>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audio" Target="../media/audio1.bin"/></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audio" Target="../media/audio1.bin"/></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www.goodreads.com/author/show/19982.Frederick_Buechner"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audio" Target="../media/audio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audio" Target="../media/audio1.bin"/></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mailto:hiranyaf22@gmail.com" TargetMode="External"/><Relationship Id="rId5" Type="http://schemas.openxmlformats.org/officeDocument/2006/relationships/hyperlink" Target="http://www.lumiereworld.com"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audio" Target="../media/audio1.bin"/></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audio" Target="../media/audio1.bin"/></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gif"/><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693651"/>
            <a:ext cx="7772400" cy="1362075"/>
          </a:xfrm>
        </p:spPr>
        <p:txBody>
          <a:bodyPr>
            <a:normAutofit fontScale="90000"/>
          </a:bodyPr>
          <a:lstStyle/>
          <a:p>
            <a:r>
              <a:rPr lang="en-US" dirty="0" smtClean="0"/>
              <a:t>How to Find Work You Love</a:t>
            </a:r>
            <a:r>
              <a:rPr lang="en-US" sz="4400" dirty="0" smtClean="0"/>
              <a:t/>
            </a:r>
            <a:br>
              <a:rPr lang="en-US" sz="4400" dirty="0" smtClean="0"/>
            </a:br>
            <a:r>
              <a:rPr lang="en-US" sz="4400" dirty="0" smtClean="0"/>
              <a:t/>
            </a:r>
            <a:br>
              <a:rPr lang="en-US" sz="4400" dirty="0" smtClean="0"/>
            </a:br>
            <a:r>
              <a:rPr lang="en-US" dirty="0" smtClean="0"/>
              <a:t/>
            </a:r>
            <a:br>
              <a:rPr lang="en-US" dirty="0" smtClean="0"/>
            </a:br>
            <a:endParaRPr lang="en-US" sz="3200" b="0" dirty="0"/>
          </a:p>
        </p:txBody>
      </p:sp>
      <p:sp>
        <p:nvSpPr>
          <p:cNvPr id="3" name="Text Placeholder 2"/>
          <p:cNvSpPr>
            <a:spLocks noGrp="1"/>
          </p:cNvSpPr>
          <p:nvPr>
            <p:ph type="body" idx="1"/>
          </p:nvPr>
        </p:nvSpPr>
        <p:spPr>
          <a:xfrm>
            <a:off x="671513" y="4456113"/>
            <a:ext cx="7772400" cy="1500187"/>
          </a:xfrm>
        </p:spPr>
        <p:txBody>
          <a:bodyPr/>
          <a:lstStyle/>
          <a:p>
            <a:r>
              <a:rPr lang="en-US" b="1" dirty="0" smtClean="0"/>
              <a:t>HIRANYA FERNANDO</a:t>
            </a:r>
          </a:p>
          <a:p>
            <a:r>
              <a:rPr lang="en-US" dirty="0" smtClean="0"/>
              <a:t>4 January 2014</a:t>
            </a:r>
            <a:endParaRPr lang="en-US" dirty="0"/>
          </a:p>
        </p:txBody>
      </p:sp>
      <p:pic>
        <p:nvPicPr>
          <p:cNvPr id="1026" name="Picture 2" descr="http://wnyjobhunt.files.wordpress.com/2011/04/dream-job.jpg"/>
          <p:cNvPicPr>
            <a:picLocks noChangeAspect="1" noChangeArrowheads="1"/>
          </p:cNvPicPr>
          <p:nvPr/>
        </p:nvPicPr>
        <p:blipFill>
          <a:blip r:embed="rId3" cstate="print"/>
          <a:srcRect/>
          <a:stretch>
            <a:fillRect/>
          </a:stretch>
        </p:blipFill>
        <p:spPr bwMode="auto">
          <a:xfrm>
            <a:off x="4270845" y="2019729"/>
            <a:ext cx="4017414" cy="3567505"/>
          </a:xfrm>
          <a:prstGeom prst="rect">
            <a:avLst/>
          </a:prstGeom>
          <a:noFill/>
        </p:spPr>
      </p:pic>
      <p:pic>
        <p:nvPicPr>
          <p:cNvPr id="5" name="Picture 4"/>
          <p:cNvPicPr>
            <a:picLocks noChangeAspect="1"/>
          </p:cNvPicPr>
          <p:nvPr/>
        </p:nvPicPr>
        <p:blipFill>
          <a:blip r:embed="rId4"/>
          <a:stretch>
            <a:fillRect/>
          </a:stretch>
        </p:blipFill>
        <p:spPr>
          <a:xfrm>
            <a:off x="0" y="1376640"/>
            <a:ext cx="4019668" cy="23580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Finder 2.0</a:t>
            </a:r>
            <a:endParaRPr lang="en-US" dirty="0"/>
          </a:p>
        </p:txBody>
      </p:sp>
      <p:sp>
        <p:nvSpPr>
          <p:cNvPr id="3" name="Content Placeholder 2"/>
          <p:cNvSpPr>
            <a:spLocks noGrp="1"/>
          </p:cNvSpPr>
          <p:nvPr>
            <p:ph idx="1"/>
          </p:nvPr>
        </p:nvSpPr>
        <p:spPr>
          <a:xfrm>
            <a:off x="285750" y="1362075"/>
            <a:ext cx="5963226" cy="4419600"/>
          </a:xfrm>
        </p:spPr>
        <p:txBody>
          <a:bodyPr/>
          <a:lstStyle/>
          <a:p>
            <a:pPr algn="ctr">
              <a:buNone/>
            </a:pPr>
            <a:r>
              <a:rPr lang="en-US" sz="2400" i="1" dirty="0" smtClean="0">
                <a:solidFill>
                  <a:schemeClr val="accent1">
                    <a:lumMod val="40000"/>
                    <a:lumOff val="60000"/>
                  </a:schemeClr>
                </a:solidFill>
              </a:rPr>
              <a:t>"Hide not your talents. They for use were made. What's a sundial in the shade?”</a:t>
            </a:r>
            <a:r>
              <a:rPr lang="en-US" sz="2400" i="1" dirty="0" smtClean="0"/>
              <a:t> </a:t>
            </a:r>
            <a:r>
              <a:rPr lang="en-US" sz="2400" dirty="0" smtClean="0">
                <a:solidFill>
                  <a:srgbClr val="FF990D"/>
                </a:solidFill>
              </a:rPr>
              <a:t>Benjamin Franklin</a:t>
            </a:r>
            <a:br>
              <a:rPr lang="en-US" sz="2400" dirty="0" smtClean="0">
                <a:solidFill>
                  <a:srgbClr val="FF990D"/>
                </a:solidFill>
              </a:rPr>
            </a:br>
            <a:endParaRPr lang="en-US" sz="2400" dirty="0" smtClean="0">
              <a:solidFill>
                <a:srgbClr val="FF990D"/>
              </a:solidFill>
            </a:endParaRPr>
          </a:p>
          <a:p>
            <a:pPr>
              <a:buFont typeface="Wingdings" charset="2"/>
              <a:buChar char="ü"/>
            </a:pPr>
            <a:r>
              <a:rPr lang="en-US" sz="2200" dirty="0" smtClean="0"/>
              <a:t>Fixing weaknesses </a:t>
            </a:r>
            <a:r>
              <a:rPr lang="en-US" sz="2200" dirty="0" err="1" smtClean="0"/>
              <a:t>vs</a:t>
            </a:r>
            <a:r>
              <a:rPr lang="en-US" sz="2200" dirty="0" smtClean="0"/>
              <a:t> developing strengths</a:t>
            </a:r>
          </a:p>
          <a:p>
            <a:pPr>
              <a:buFont typeface="Wingdings" charset="2"/>
              <a:buChar char="ü"/>
            </a:pPr>
            <a:r>
              <a:rPr lang="en-US" sz="2200" dirty="0" smtClean="0"/>
              <a:t>34 key themes -&gt; discover your top five talents</a:t>
            </a:r>
          </a:p>
          <a:p>
            <a:pPr>
              <a:buFont typeface="Wingdings" charset="2"/>
              <a:buChar char="ü"/>
            </a:pPr>
            <a:r>
              <a:rPr lang="en-US" sz="2200" dirty="0" smtClean="0"/>
              <a:t>Career paths and jobs matched to your top talents</a:t>
            </a:r>
          </a:p>
          <a:p>
            <a:pPr>
              <a:buFont typeface="Wingdings" charset="2"/>
              <a:buChar char="ü"/>
            </a:pPr>
            <a:r>
              <a:rPr lang="en-US" sz="2200" dirty="0" smtClean="0"/>
              <a:t>Hundreds of strategies for applying your strengths at work, at play, in the community </a:t>
            </a:r>
          </a:p>
          <a:p>
            <a:endParaRPr lang="en-US" sz="2400" dirty="0"/>
          </a:p>
        </p:txBody>
      </p:sp>
      <p:pic>
        <p:nvPicPr>
          <p:cNvPr id="5" name="Picture 4"/>
          <p:cNvPicPr>
            <a:picLocks noChangeAspect="1"/>
          </p:cNvPicPr>
          <p:nvPr/>
        </p:nvPicPr>
        <p:blipFill>
          <a:blip r:embed="rId3"/>
          <a:stretch>
            <a:fillRect/>
          </a:stretch>
        </p:blipFill>
        <p:spPr>
          <a:xfrm>
            <a:off x="5927345" y="2039625"/>
            <a:ext cx="3216655" cy="3216655"/>
          </a:xfrm>
          <a:prstGeom prst="rect">
            <a:avLst/>
          </a:prstGeom>
        </p:spPr>
      </p:pic>
    </p:spTree>
  </p:cSld>
  <p:clrMapOvr>
    <a:masterClrMapping/>
  </p:clrMapOvr>
  <p:transition>
    <p:sndAc>
      <p:stSnd>
        <p:snd r:embed="rId2" name="click.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smtClean="0">
                <a:solidFill>
                  <a:srgbClr val="006DD0"/>
                </a:solidFill>
              </a:rPr>
              <a:t>Myers Briggs: 4 main vectors</a:t>
            </a:r>
            <a:endParaRPr lang="en-US" dirty="0" smtClean="0">
              <a:solidFill>
                <a:srgbClr val="006DD0"/>
              </a:solidFill>
            </a:endParaRPr>
          </a:p>
        </p:txBody>
      </p:sp>
      <p:sp>
        <p:nvSpPr>
          <p:cNvPr id="4099" name="Rectangle 5"/>
          <p:cNvSpPr>
            <a:spLocks noGrp="1" noChangeArrowheads="1"/>
          </p:cNvSpPr>
          <p:nvPr>
            <p:ph sz="half" idx="1"/>
          </p:nvPr>
        </p:nvSpPr>
        <p:spPr>
          <a:xfrm>
            <a:off x="828738" y="1598618"/>
            <a:ext cx="8607675" cy="3134748"/>
          </a:xfrm>
        </p:spPr>
        <p:txBody>
          <a:bodyPr/>
          <a:lstStyle/>
          <a:p>
            <a:pPr marL="514350" indent="-514350">
              <a:lnSpc>
                <a:spcPts val="3820"/>
              </a:lnSpc>
              <a:buFont typeface="+mj-lt"/>
              <a:buAutoNum type="arabicPeriod"/>
            </a:pPr>
            <a:r>
              <a:rPr lang="en-US" sz="3000" smtClean="0">
                <a:solidFill>
                  <a:srgbClr val="006DD0"/>
                </a:solidFill>
              </a:rPr>
              <a:t>Introvertion</a:t>
            </a:r>
            <a:r>
              <a:rPr lang="en-US" sz="3000" smtClean="0"/>
              <a:t> 	vs 	</a:t>
            </a:r>
            <a:r>
              <a:rPr lang="en-US" sz="3000" smtClean="0">
                <a:solidFill>
                  <a:srgbClr val="FFC000"/>
                </a:solidFill>
              </a:rPr>
              <a:t>Extraversion</a:t>
            </a:r>
          </a:p>
          <a:p>
            <a:pPr marL="514350" indent="-514350">
              <a:lnSpc>
                <a:spcPts val="3820"/>
              </a:lnSpc>
              <a:buFont typeface="+mj-lt"/>
              <a:buAutoNum type="arabicPeriod"/>
            </a:pPr>
            <a:r>
              <a:rPr lang="en-US" sz="3000" smtClean="0">
                <a:solidFill>
                  <a:srgbClr val="006DD0"/>
                </a:solidFill>
              </a:rPr>
              <a:t>Sensing</a:t>
            </a:r>
            <a:r>
              <a:rPr lang="en-US" sz="3000" smtClean="0"/>
              <a:t> 	vs 	</a:t>
            </a:r>
            <a:r>
              <a:rPr lang="en-US" sz="3000" smtClean="0">
                <a:solidFill>
                  <a:srgbClr val="FFC000"/>
                </a:solidFill>
              </a:rPr>
              <a:t>Intuition</a:t>
            </a:r>
          </a:p>
          <a:p>
            <a:pPr marL="514350" indent="-514350">
              <a:lnSpc>
                <a:spcPts val="3820"/>
              </a:lnSpc>
              <a:buFont typeface="+mj-lt"/>
              <a:buAutoNum type="arabicPeriod"/>
            </a:pPr>
            <a:r>
              <a:rPr lang="en-US" sz="3000" smtClean="0">
                <a:solidFill>
                  <a:srgbClr val="006DD0"/>
                </a:solidFill>
              </a:rPr>
              <a:t>Thinking</a:t>
            </a:r>
            <a:r>
              <a:rPr lang="en-US" sz="3000" smtClean="0"/>
              <a:t> 	vs 	</a:t>
            </a:r>
            <a:r>
              <a:rPr lang="en-US" sz="3000" smtClean="0">
                <a:solidFill>
                  <a:srgbClr val="FFC000"/>
                </a:solidFill>
              </a:rPr>
              <a:t>Feeling</a:t>
            </a:r>
          </a:p>
          <a:p>
            <a:pPr marL="514350" indent="-514350">
              <a:lnSpc>
                <a:spcPts val="3820"/>
              </a:lnSpc>
              <a:buFont typeface="+mj-lt"/>
              <a:buAutoNum type="arabicPeriod"/>
            </a:pPr>
            <a:r>
              <a:rPr lang="en-US" sz="3000" smtClean="0">
                <a:solidFill>
                  <a:srgbClr val="006DD0"/>
                </a:solidFill>
              </a:rPr>
              <a:t>Judging</a:t>
            </a:r>
            <a:r>
              <a:rPr lang="en-US" sz="3000" smtClean="0"/>
              <a:t> 	vs 	</a:t>
            </a:r>
            <a:r>
              <a:rPr lang="en-US" sz="3000" smtClean="0">
                <a:solidFill>
                  <a:srgbClr val="FFC000"/>
                </a:solidFill>
              </a:rPr>
              <a:t>Perceiving </a:t>
            </a:r>
          </a:p>
          <a:p>
            <a:pPr marL="514350" indent="-514350">
              <a:lnSpc>
                <a:spcPts val="3820"/>
              </a:lnSpc>
              <a:buNone/>
            </a:pPr>
            <a:endParaRPr lang="en-US" sz="2600" smtClean="0"/>
          </a:p>
          <a:p>
            <a:pPr marL="514350" indent="-514350">
              <a:lnSpc>
                <a:spcPts val="3820"/>
              </a:lnSpc>
              <a:buNone/>
            </a:pPr>
            <a:endParaRPr lang="en-US" sz="2600" smtClean="0"/>
          </a:p>
        </p:txBody>
      </p:sp>
      <p:sp>
        <p:nvSpPr>
          <p:cNvPr id="4" name="Rounded Rectangle 3"/>
          <p:cNvSpPr/>
          <p:nvPr/>
        </p:nvSpPr>
        <p:spPr bwMode="auto">
          <a:xfrm>
            <a:off x="1057199" y="4817039"/>
            <a:ext cx="1579064" cy="1464231"/>
          </a:xfrm>
          <a:prstGeom prst="roundRect">
            <a:avLst/>
          </a:prstGeom>
          <a:solidFill>
            <a:schemeClr val="accent2">
              <a:lumMod val="20000"/>
              <a:lumOff val="80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0" b="0" i="0" u="none" strike="noStrike" cap="none" normalizeH="0" baseline="0" smtClean="0">
                <a:ln>
                  <a:noFill/>
                </a:ln>
                <a:solidFill>
                  <a:schemeClr val="tx1"/>
                </a:solidFill>
                <a:effectLst/>
                <a:latin typeface="Arial" charset="0"/>
              </a:rPr>
              <a:t> </a:t>
            </a:r>
            <a:r>
              <a:rPr kumimoji="0" lang="en-US" sz="8000" b="0" i="0" u="none" strike="noStrike" cap="none" normalizeH="0" baseline="0" smtClean="0">
                <a:ln>
                  <a:noFill/>
                </a:ln>
                <a:solidFill>
                  <a:srgbClr val="6E96D5"/>
                </a:solidFill>
                <a:effectLst/>
                <a:latin typeface="Arial" charset="0"/>
              </a:rPr>
              <a:t>E </a:t>
            </a:r>
          </a:p>
        </p:txBody>
      </p:sp>
      <p:sp>
        <p:nvSpPr>
          <p:cNvPr id="8" name="Rounded Rectangle 7"/>
          <p:cNvSpPr/>
          <p:nvPr/>
        </p:nvSpPr>
        <p:spPr bwMode="auto">
          <a:xfrm>
            <a:off x="2727997" y="4808074"/>
            <a:ext cx="1626129" cy="1464231"/>
          </a:xfrm>
          <a:prstGeom prst="roundRect">
            <a:avLst/>
          </a:prstGeom>
          <a:solidFill>
            <a:schemeClr val="accent2">
              <a:lumMod val="20000"/>
              <a:lumOff val="80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0" b="0" i="0" u="none" strike="noStrike" cap="none" normalizeH="0" baseline="0" smtClean="0">
                <a:ln>
                  <a:noFill/>
                </a:ln>
                <a:solidFill>
                  <a:schemeClr val="tx1"/>
                </a:solidFill>
                <a:effectLst/>
                <a:latin typeface="Arial" charset="0"/>
              </a:rPr>
              <a:t> </a:t>
            </a:r>
            <a:r>
              <a:rPr lang="en-US" sz="8000" smtClean="0">
                <a:solidFill>
                  <a:srgbClr val="6E96D5"/>
                </a:solidFill>
                <a:latin typeface="Arial" charset="0"/>
              </a:rPr>
              <a:t>N</a:t>
            </a:r>
            <a:r>
              <a:rPr kumimoji="0" lang="en-US" sz="8000" b="0" i="0" u="none" strike="noStrike" cap="none" normalizeH="0" baseline="0" smtClean="0">
                <a:ln>
                  <a:noFill/>
                </a:ln>
                <a:solidFill>
                  <a:srgbClr val="6E96D5"/>
                </a:solidFill>
                <a:effectLst/>
                <a:latin typeface="Arial" charset="0"/>
              </a:rPr>
              <a:t> </a:t>
            </a:r>
          </a:p>
        </p:txBody>
      </p:sp>
      <p:sp>
        <p:nvSpPr>
          <p:cNvPr id="9" name="Rounded Rectangle 8"/>
          <p:cNvSpPr/>
          <p:nvPr/>
        </p:nvSpPr>
        <p:spPr bwMode="auto">
          <a:xfrm>
            <a:off x="4423714" y="4781180"/>
            <a:ext cx="1515776" cy="1464231"/>
          </a:xfrm>
          <a:prstGeom prst="roundRect">
            <a:avLst/>
          </a:prstGeom>
          <a:solidFill>
            <a:schemeClr val="accent2">
              <a:lumMod val="20000"/>
              <a:lumOff val="80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0" b="0" i="0" u="none" strike="noStrike" cap="none" normalizeH="0" baseline="0" smtClean="0">
                <a:ln>
                  <a:noFill/>
                </a:ln>
                <a:solidFill>
                  <a:schemeClr val="tx1"/>
                </a:solidFill>
                <a:effectLst/>
                <a:latin typeface="Arial" charset="0"/>
              </a:rPr>
              <a:t> </a:t>
            </a:r>
            <a:r>
              <a:rPr lang="en-US" sz="8000" smtClean="0">
                <a:solidFill>
                  <a:srgbClr val="6E96D5"/>
                </a:solidFill>
                <a:latin typeface="Arial" charset="0"/>
              </a:rPr>
              <a:t>F</a:t>
            </a:r>
            <a:r>
              <a:rPr kumimoji="0" lang="en-US" sz="8000" b="0" i="0" u="none" strike="noStrike" cap="none" normalizeH="0" baseline="0" smtClean="0">
                <a:ln>
                  <a:noFill/>
                </a:ln>
                <a:solidFill>
                  <a:srgbClr val="6E96D5"/>
                </a:solidFill>
                <a:effectLst/>
                <a:latin typeface="Arial" charset="0"/>
              </a:rPr>
              <a:t> </a:t>
            </a:r>
          </a:p>
        </p:txBody>
      </p:sp>
      <p:sp>
        <p:nvSpPr>
          <p:cNvPr id="10" name="Rounded Rectangle 9"/>
          <p:cNvSpPr/>
          <p:nvPr/>
        </p:nvSpPr>
        <p:spPr bwMode="auto">
          <a:xfrm>
            <a:off x="6024843" y="4790144"/>
            <a:ext cx="1558743" cy="1464231"/>
          </a:xfrm>
          <a:prstGeom prst="roundRect">
            <a:avLst/>
          </a:prstGeom>
          <a:solidFill>
            <a:schemeClr val="accent2">
              <a:lumMod val="20000"/>
              <a:lumOff val="80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0" b="0" i="0" u="none" strike="noStrike" cap="none" normalizeH="0" baseline="0" dirty="0" smtClean="0">
                <a:ln>
                  <a:noFill/>
                </a:ln>
                <a:solidFill>
                  <a:schemeClr val="tx1"/>
                </a:solidFill>
                <a:effectLst/>
                <a:latin typeface="Arial" charset="0"/>
              </a:rPr>
              <a:t> </a:t>
            </a:r>
            <a:r>
              <a:rPr lang="en-US" sz="8000" dirty="0" smtClean="0">
                <a:solidFill>
                  <a:srgbClr val="6E96D5"/>
                </a:solidFill>
                <a:latin typeface="Arial" charset="0"/>
              </a:rPr>
              <a:t>P</a:t>
            </a:r>
            <a:r>
              <a:rPr kumimoji="0" lang="en-US" sz="8000" b="0" i="0" u="none" strike="noStrike" cap="none" normalizeH="0" baseline="0" dirty="0" smtClean="0">
                <a:ln>
                  <a:noFill/>
                </a:ln>
                <a:solidFill>
                  <a:srgbClr val="6E96D5"/>
                </a:solidFill>
                <a:effectLst/>
                <a:latin typeface="Arial" charset="0"/>
              </a:rPr>
              <a:t> </a:t>
            </a:r>
          </a:p>
        </p:txBody>
      </p:sp>
    </p:spTree>
  </p:cSld>
  <p:clrMapOvr>
    <a:masterClrMapping/>
  </p:clrMapOvr>
  <p:transition>
    <p:sndAc>
      <p:stSnd>
        <p:snd r:embed="rId3"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MBTI / Jung 16 Typologies</a:t>
            </a:r>
            <a:endParaRPr lang="en-US"/>
          </a:p>
        </p:txBody>
      </p:sp>
      <p:pic>
        <p:nvPicPr>
          <p:cNvPr id="36866" name="Picture 2" descr="http://www.virtualprojectconsulting.com/images/mbti.jpg"/>
          <p:cNvPicPr>
            <a:picLocks noChangeAspect="1" noChangeArrowheads="1"/>
          </p:cNvPicPr>
          <p:nvPr/>
        </p:nvPicPr>
        <p:blipFill>
          <a:blip r:embed="rId4" cstate="print"/>
          <a:srcRect/>
          <a:stretch>
            <a:fillRect/>
          </a:stretch>
        </p:blipFill>
        <p:spPr bwMode="auto">
          <a:xfrm>
            <a:off x="460374" y="1130974"/>
            <a:ext cx="8181602" cy="5727025"/>
          </a:xfrm>
          <a:prstGeom prst="rect">
            <a:avLst/>
          </a:prstGeom>
          <a:noFill/>
        </p:spPr>
      </p:pic>
    </p:spTree>
  </p:cSld>
  <p:clrMapOvr>
    <a:masterClrMapping/>
  </p:clrMapOvr>
  <p:transition>
    <p:sndAc>
      <p:stSnd>
        <p:snd r:embed="rId3"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we are going to switch gears..</a:t>
            </a:r>
            <a:endParaRPr lang="en-US" dirty="0"/>
          </a:p>
        </p:txBody>
      </p:sp>
      <p:sp>
        <p:nvSpPr>
          <p:cNvPr id="3" name="Content Placeholder 2"/>
          <p:cNvSpPr>
            <a:spLocks noGrp="1"/>
          </p:cNvSpPr>
          <p:nvPr>
            <p:ph idx="1"/>
          </p:nvPr>
        </p:nvSpPr>
        <p:spPr>
          <a:xfrm>
            <a:off x="285750" y="1990817"/>
            <a:ext cx="8356600" cy="4419600"/>
          </a:xfrm>
        </p:spPr>
        <p:txBody>
          <a:bodyPr/>
          <a:lstStyle/>
          <a:p>
            <a:r>
              <a:rPr lang="en-US" sz="3000" dirty="0" smtClean="0"/>
              <a:t>Career discovery - talents, skills, strengths</a:t>
            </a:r>
            <a:br>
              <a:rPr lang="en-US" sz="3000" dirty="0" smtClean="0"/>
            </a:br>
            <a:endParaRPr lang="en-US" sz="3000" dirty="0" smtClean="0"/>
          </a:p>
          <a:p>
            <a:endParaRPr lang="en-US" sz="3000" dirty="0" smtClean="0"/>
          </a:p>
          <a:p>
            <a:r>
              <a:rPr lang="en-US" sz="3000" dirty="0" smtClean="0"/>
              <a:t>Taking action- practical steps for career switching, following a passion etc.. </a:t>
            </a:r>
          </a:p>
          <a:p>
            <a:endParaRPr lang="en-US" sz="3000" dirty="0"/>
          </a:p>
        </p:txBody>
      </p:sp>
      <p:sp>
        <p:nvSpPr>
          <p:cNvPr id="4" name="Oval 3"/>
          <p:cNvSpPr/>
          <p:nvPr/>
        </p:nvSpPr>
        <p:spPr bwMode="auto">
          <a:xfrm>
            <a:off x="865270" y="3373077"/>
            <a:ext cx="7181702" cy="1249680"/>
          </a:xfrm>
          <a:prstGeom prst="ellipse">
            <a:avLst/>
          </a:prstGeom>
          <a:noFill/>
          <a:ln w="1270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sndAc>
      <p:stSnd>
        <p:snd r:embed="rId3"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7650" y="0"/>
            <a:ext cx="8305800" cy="885825"/>
          </a:xfrm>
        </p:spPr>
        <p:txBody>
          <a:bodyPr/>
          <a:lstStyle/>
          <a:p>
            <a:r>
              <a:rPr lang="en-US" dirty="0" smtClean="0"/>
              <a:t>Having a plan</a:t>
            </a:r>
          </a:p>
        </p:txBody>
      </p:sp>
      <p:sp>
        <p:nvSpPr>
          <p:cNvPr id="10243" name="Text Box 20"/>
          <p:cNvSpPr>
            <a:spLocks noGrp="1" noChangeArrowheads="1"/>
          </p:cNvSpPr>
          <p:nvPr>
            <p:ph type="body" idx="1"/>
          </p:nvPr>
        </p:nvSpPr>
        <p:spPr>
          <a:xfrm>
            <a:off x="465138" y="1381356"/>
            <a:ext cx="8213725" cy="752475"/>
          </a:xfrm>
        </p:spPr>
        <p:txBody>
          <a:bodyPr/>
          <a:lstStyle/>
          <a:p>
            <a:pPr>
              <a:spcBef>
                <a:spcPct val="50000"/>
              </a:spcBef>
              <a:buFontTx/>
              <a:buNone/>
            </a:pPr>
            <a:r>
              <a:rPr lang="en-US" b="1" i="1" smtClean="0">
                <a:solidFill>
                  <a:srgbClr val="FF9900"/>
                </a:solidFill>
              </a:rPr>
              <a:t>You don’t have a plan until its written down</a:t>
            </a:r>
            <a:br>
              <a:rPr lang="en-US" b="1" i="1" smtClean="0">
                <a:solidFill>
                  <a:srgbClr val="FF9900"/>
                </a:solidFill>
              </a:rPr>
            </a:br>
            <a:r>
              <a:rPr lang="en-US" i="1" smtClean="0">
                <a:solidFill>
                  <a:srgbClr val="FF9900"/>
                </a:solidFill>
              </a:rPr>
              <a:t>Example: 6 month career discovery plan</a:t>
            </a:r>
          </a:p>
          <a:p>
            <a:pPr>
              <a:spcBef>
                <a:spcPct val="50000"/>
              </a:spcBef>
              <a:buFontTx/>
              <a:buNone/>
            </a:pPr>
            <a:endParaRPr lang="en-US" b="1" i="1" smtClean="0">
              <a:solidFill>
                <a:srgbClr val="FF9900"/>
              </a:solidFill>
            </a:endParaRPr>
          </a:p>
        </p:txBody>
      </p:sp>
      <p:sp>
        <p:nvSpPr>
          <p:cNvPr id="11" name="Round Same Side Corner Rectangle 10"/>
          <p:cNvSpPr>
            <a:spLocks noChangeArrowheads="1"/>
          </p:cNvSpPr>
          <p:nvPr/>
        </p:nvSpPr>
        <p:spPr bwMode="auto">
          <a:xfrm>
            <a:off x="3372508" y="3072896"/>
            <a:ext cx="1648691" cy="2320925"/>
          </a:xfrm>
          <a:custGeom>
            <a:avLst/>
            <a:gdLst>
              <a:gd name="T0" fmla="*/ 2781300 w 2781300"/>
              <a:gd name="T1" fmla="*/ 674688 h 1349375"/>
              <a:gd name="T2" fmla="*/ 1390650 w 2781300"/>
              <a:gd name="T3" fmla="*/ 1349375 h 1349375"/>
              <a:gd name="T4" fmla="*/ 0 w 2781300"/>
              <a:gd name="T5" fmla="*/ 674688 h 1349375"/>
              <a:gd name="T6" fmla="*/ 1390650 w 2781300"/>
              <a:gd name="T7" fmla="*/ 0 h 1349375"/>
              <a:gd name="T8" fmla="*/ 0 60000 65536"/>
              <a:gd name="T9" fmla="*/ 1 60000 65536"/>
              <a:gd name="T10" fmla="*/ 2 60000 65536"/>
              <a:gd name="T11" fmla="*/ 3 60000 65536"/>
              <a:gd name="T12" fmla="*/ 65871 w 2781300"/>
              <a:gd name="T13" fmla="*/ 65871 h 1349375"/>
              <a:gd name="T14" fmla="*/ 2715429 w 2781300"/>
              <a:gd name="T15" fmla="*/ 1349375 h 1349375"/>
            </a:gdLst>
            <a:ahLst/>
            <a:cxnLst>
              <a:cxn ang="T8">
                <a:pos x="T0" y="T1"/>
              </a:cxn>
              <a:cxn ang="T9">
                <a:pos x="T2" y="T3"/>
              </a:cxn>
              <a:cxn ang="T10">
                <a:pos x="T4" y="T5"/>
              </a:cxn>
              <a:cxn ang="T11">
                <a:pos x="T6" y="T7"/>
              </a:cxn>
            </a:cxnLst>
            <a:rect l="T12" t="T13" r="T14" b="T15"/>
            <a:pathLst>
              <a:path w="2781300" h="1349375">
                <a:moveTo>
                  <a:pt x="224900" y="0"/>
                </a:moveTo>
                <a:lnTo>
                  <a:pt x="2556400" y="0"/>
                </a:lnTo>
                <a:lnTo>
                  <a:pt x="2556399" y="0"/>
                </a:lnTo>
                <a:cubicBezTo>
                  <a:pt x="2680608" y="0"/>
                  <a:pt x="2781300" y="100691"/>
                  <a:pt x="2781300" y="224900"/>
                </a:cubicBezTo>
                <a:lnTo>
                  <a:pt x="2781300" y="1349375"/>
                </a:lnTo>
                <a:lnTo>
                  <a:pt x="0" y="1349375"/>
                </a:lnTo>
                <a:lnTo>
                  <a:pt x="0" y="224900"/>
                </a:lnTo>
                <a:cubicBezTo>
                  <a:pt x="0" y="100691"/>
                  <a:pt x="100691" y="0"/>
                  <a:pt x="224899" y="0"/>
                </a:cubicBezTo>
                <a:close/>
              </a:path>
            </a:pathLst>
          </a:custGeom>
          <a:gradFill rotWithShape="1">
            <a:gsLst>
              <a:gs pos="0">
                <a:srgbClr val="E4EAFF"/>
              </a:gs>
              <a:gs pos="64999">
                <a:srgbClr val="BCCCFF"/>
              </a:gs>
              <a:gs pos="100000">
                <a:srgbClr val="9FB6FF"/>
              </a:gs>
            </a:gsLst>
            <a:lin ang="5400000" scaled="1"/>
          </a:gradFill>
          <a:ln w="9525">
            <a:solidFill>
              <a:srgbClr val="3967B9"/>
            </a:solidFill>
            <a:miter lim="800000"/>
            <a:headEnd/>
            <a:tailEnd/>
          </a:ln>
          <a:effectLst>
            <a:outerShdw dist="20000" dir="5400000" rotWithShape="0">
              <a:srgbClr val="808080">
                <a:alpha val="37999"/>
              </a:srgbClr>
            </a:outerShdw>
          </a:effectLst>
        </p:spPr>
        <p:txBody>
          <a:bodyPr/>
          <a:lstStyle/>
          <a:p>
            <a:pPr>
              <a:defRPr/>
            </a:pPr>
            <a:r>
              <a:rPr lang="en-US" sz="1400" b="0" dirty="0" smtClean="0"/>
              <a:t>-</a:t>
            </a:r>
            <a:r>
              <a:rPr lang="en-US" sz="1400" dirty="0" smtClean="0"/>
              <a:t>Interview prep</a:t>
            </a:r>
          </a:p>
          <a:p>
            <a:pPr>
              <a:buFontTx/>
              <a:buChar char="-"/>
              <a:defRPr/>
            </a:pPr>
            <a:r>
              <a:rPr lang="en-US" sz="1400" b="0" dirty="0" smtClean="0"/>
              <a:t>Interview follow-up</a:t>
            </a:r>
          </a:p>
          <a:p>
            <a:pPr>
              <a:buFontTx/>
              <a:buChar char="-"/>
              <a:defRPr/>
            </a:pPr>
            <a:r>
              <a:rPr lang="en-US" sz="1400" dirty="0" smtClean="0"/>
              <a:t>Take a test</a:t>
            </a:r>
          </a:p>
          <a:p>
            <a:pPr>
              <a:buFontTx/>
              <a:buChar char="-"/>
              <a:defRPr/>
            </a:pPr>
            <a:r>
              <a:rPr lang="en-US" sz="1400" dirty="0" smtClean="0"/>
              <a:t>Take a class</a:t>
            </a:r>
          </a:p>
          <a:p>
            <a:pPr>
              <a:buFontTx/>
              <a:buChar char="-"/>
              <a:defRPr/>
            </a:pPr>
            <a:r>
              <a:rPr lang="en-US" sz="1400" dirty="0" smtClean="0"/>
              <a:t>-Start a blog</a:t>
            </a:r>
          </a:p>
          <a:p>
            <a:pPr>
              <a:buFontTx/>
              <a:buChar char="-"/>
              <a:defRPr/>
            </a:pPr>
            <a:r>
              <a:rPr lang="en-US" sz="1400" dirty="0" smtClean="0"/>
              <a:t>-X hours of volunteer work</a:t>
            </a:r>
          </a:p>
        </p:txBody>
      </p:sp>
      <p:sp>
        <p:nvSpPr>
          <p:cNvPr id="10245" name="Round Same Side Corner Rectangle 14"/>
          <p:cNvSpPr>
            <a:spLocks noChangeArrowheads="1"/>
          </p:cNvSpPr>
          <p:nvPr/>
        </p:nvSpPr>
        <p:spPr bwMode="auto">
          <a:xfrm>
            <a:off x="0" y="3053939"/>
            <a:ext cx="1570008" cy="2363450"/>
          </a:xfrm>
          <a:custGeom>
            <a:avLst/>
            <a:gdLst>
              <a:gd name="T0" fmla="*/ 3418819 w 1219200"/>
              <a:gd name="T1" fmla="*/ 2483859 h 1295400"/>
              <a:gd name="T2" fmla="*/ 1709411 w 1219200"/>
              <a:gd name="T3" fmla="*/ 4967721 h 1295400"/>
              <a:gd name="T4" fmla="*/ 0 w 1219200"/>
              <a:gd name="T5" fmla="*/ 2483859 h 1295400"/>
              <a:gd name="T6" fmla="*/ 1709411 w 1219200"/>
              <a:gd name="T7" fmla="*/ 0 h 1295400"/>
              <a:gd name="T8" fmla="*/ 0 60000 65536"/>
              <a:gd name="T9" fmla="*/ 0 60000 65536"/>
              <a:gd name="T10" fmla="*/ 0 60000 65536"/>
              <a:gd name="T11" fmla="*/ 0 60000 65536"/>
              <a:gd name="T12" fmla="*/ 59516 w 1219200"/>
              <a:gd name="T13" fmla="*/ 59516 h 1295400"/>
              <a:gd name="T14" fmla="*/ 1159684 w 1219200"/>
              <a:gd name="T15" fmla="*/ 1295400 h 1295400"/>
            </a:gdLst>
            <a:ahLst/>
            <a:cxnLst>
              <a:cxn ang="T8">
                <a:pos x="T0" y="T1"/>
              </a:cxn>
              <a:cxn ang="T9">
                <a:pos x="T2" y="T3"/>
              </a:cxn>
              <a:cxn ang="T10">
                <a:pos x="T4" y="T5"/>
              </a:cxn>
              <a:cxn ang="T11">
                <a:pos x="T6" y="T7"/>
              </a:cxn>
            </a:cxnLst>
            <a:rect l="T12" t="T13" r="T14" b="T15"/>
            <a:pathLst>
              <a:path w="1219200" h="1295400">
                <a:moveTo>
                  <a:pt x="203204" y="0"/>
                </a:moveTo>
                <a:lnTo>
                  <a:pt x="1015996" y="0"/>
                </a:lnTo>
                <a:lnTo>
                  <a:pt x="1015996" y="-1"/>
                </a:lnTo>
                <a:cubicBezTo>
                  <a:pt x="1128222" y="-1"/>
                  <a:pt x="1219200" y="90977"/>
                  <a:pt x="1219200" y="203204"/>
                </a:cubicBezTo>
                <a:lnTo>
                  <a:pt x="1219200" y="1295400"/>
                </a:lnTo>
                <a:lnTo>
                  <a:pt x="0" y="1295400"/>
                </a:lnTo>
                <a:lnTo>
                  <a:pt x="0" y="203204"/>
                </a:lnTo>
                <a:lnTo>
                  <a:pt x="-1" y="203203"/>
                </a:lnTo>
                <a:cubicBezTo>
                  <a:pt x="-1" y="90977"/>
                  <a:pt x="90977" y="-1"/>
                  <a:pt x="203204" y="-1"/>
                </a:cubicBezTo>
                <a:close/>
              </a:path>
            </a:pathLst>
          </a:custGeom>
          <a:solidFill>
            <a:srgbClr val="4D91A4">
              <a:alpha val="30196"/>
            </a:srgbClr>
          </a:solidFill>
          <a:ln w="9525">
            <a:solidFill>
              <a:srgbClr val="4D91A4"/>
            </a:solidFill>
            <a:round/>
            <a:headEnd/>
            <a:tailEnd/>
          </a:ln>
        </p:spPr>
        <p:txBody>
          <a:bodyPr/>
          <a:lstStyle/>
          <a:p>
            <a:pPr algn="l">
              <a:buFontTx/>
              <a:buChar char="-"/>
            </a:pPr>
            <a:r>
              <a:rPr lang="en-US" sz="1400" dirty="0" smtClean="0"/>
              <a:t>Make the plan</a:t>
            </a:r>
          </a:p>
          <a:p>
            <a:pPr algn="l">
              <a:buFontTx/>
              <a:buChar char="-"/>
            </a:pPr>
            <a:r>
              <a:rPr lang="en-US" sz="1400" dirty="0" smtClean="0"/>
              <a:t>Get resume ready</a:t>
            </a:r>
          </a:p>
          <a:p>
            <a:pPr algn="l">
              <a:buFontTx/>
              <a:buChar char="-"/>
            </a:pPr>
            <a:r>
              <a:rPr lang="en-US" sz="1400" b="0" dirty="0" smtClean="0"/>
              <a:t>Make list of people to contact</a:t>
            </a:r>
            <a:endParaRPr lang="en-US" sz="1400" b="0" dirty="0"/>
          </a:p>
          <a:p>
            <a:pPr algn="ctr"/>
            <a:endParaRPr lang="en-US" sz="1200" b="0" dirty="0"/>
          </a:p>
        </p:txBody>
      </p:sp>
      <p:sp>
        <p:nvSpPr>
          <p:cNvPr id="12" name="Round Same Side Corner Rectangle 11"/>
          <p:cNvSpPr>
            <a:spLocks noChangeArrowheads="1"/>
          </p:cNvSpPr>
          <p:nvPr/>
        </p:nvSpPr>
        <p:spPr bwMode="auto">
          <a:xfrm>
            <a:off x="6821279" y="3095266"/>
            <a:ext cx="1580849" cy="2303992"/>
          </a:xfrm>
          <a:custGeom>
            <a:avLst/>
            <a:gdLst>
              <a:gd name="T0" fmla="*/ 2743200 w 2743200"/>
              <a:gd name="T1" fmla="*/ 1017588 h 2035175"/>
              <a:gd name="T2" fmla="*/ 1371600 w 2743200"/>
              <a:gd name="T3" fmla="*/ 2035175 h 2035175"/>
              <a:gd name="T4" fmla="*/ 0 w 2743200"/>
              <a:gd name="T5" fmla="*/ 1017588 h 2035175"/>
              <a:gd name="T6" fmla="*/ 1371600 w 2743200"/>
              <a:gd name="T7" fmla="*/ 0 h 2035175"/>
              <a:gd name="T8" fmla="*/ 0 60000 65536"/>
              <a:gd name="T9" fmla="*/ 1 60000 65536"/>
              <a:gd name="T10" fmla="*/ 2 60000 65536"/>
              <a:gd name="T11" fmla="*/ 3 60000 65536"/>
              <a:gd name="T12" fmla="*/ 56759 w 2743200"/>
              <a:gd name="T13" fmla="*/ 56759 h 2035175"/>
              <a:gd name="T14" fmla="*/ 2686441 w 2743200"/>
              <a:gd name="T15" fmla="*/ 2035175 h 2035175"/>
            </a:gdLst>
            <a:ahLst/>
            <a:cxnLst>
              <a:cxn ang="T8">
                <a:pos x="T0" y="T1"/>
              </a:cxn>
              <a:cxn ang="T9">
                <a:pos x="T2" y="T3"/>
              </a:cxn>
              <a:cxn ang="T10">
                <a:pos x="T4" y="T5"/>
              </a:cxn>
              <a:cxn ang="T11">
                <a:pos x="T6" y="T7"/>
              </a:cxn>
            </a:cxnLst>
            <a:rect l="T12" t="T13" r="T14" b="T15"/>
            <a:pathLst>
              <a:path w="2743200" h="2035175">
                <a:moveTo>
                  <a:pt x="193789" y="0"/>
                </a:moveTo>
                <a:lnTo>
                  <a:pt x="2549411" y="0"/>
                </a:lnTo>
                <a:lnTo>
                  <a:pt x="2549410" y="0"/>
                </a:lnTo>
                <a:cubicBezTo>
                  <a:pt x="2656437" y="0"/>
                  <a:pt x="2743200" y="86762"/>
                  <a:pt x="2743200" y="193789"/>
                </a:cubicBezTo>
                <a:lnTo>
                  <a:pt x="2743200" y="2035175"/>
                </a:lnTo>
                <a:lnTo>
                  <a:pt x="0" y="2035175"/>
                </a:lnTo>
                <a:lnTo>
                  <a:pt x="0" y="193789"/>
                </a:lnTo>
                <a:cubicBezTo>
                  <a:pt x="0" y="86762"/>
                  <a:pt x="86762" y="0"/>
                  <a:pt x="193788" y="0"/>
                </a:cubicBezTo>
                <a:close/>
              </a:path>
            </a:pathLst>
          </a:custGeom>
          <a:gradFill rotWithShape="1">
            <a:gsLst>
              <a:gs pos="0">
                <a:srgbClr val="ECF4EB"/>
              </a:gs>
              <a:gs pos="64999">
                <a:srgbClr val="CDE0CC"/>
              </a:gs>
              <a:gs pos="100000">
                <a:srgbClr val="B7D4B5"/>
              </a:gs>
            </a:gsLst>
            <a:lin ang="5400000" scaled="1"/>
          </a:gradFill>
          <a:ln w="9525">
            <a:solidFill>
              <a:srgbClr val="3F7339"/>
            </a:solidFill>
            <a:miter lim="800000"/>
            <a:headEnd/>
            <a:tailEnd/>
          </a:ln>
          <a:effectLst>
            <a:outerShdw dist="20000" dir="5400000" rotWithShape="0">
              <a:srgbClr val="808080">
                <a:alpha val="37999"/>
              </a:srgbClr>
            </a:outerShdw>
          </a:effectLst>
        </p:spPr>
        <p:txBody>
          <a:bodyPr/>
          <a:lstStyle/>
          <a:p>
            <a:pPr algn="ctr">
              <a:defRPr/>
            </a:pPr>
            <a:r>
              <a:rPr lang="en-US" sz="1400" b="0" dirty="0" smtClean="0"/>
              <a:t>Main Goal Met</a:t>
            </a:r>
          </a:p>
          <a:p>
            <a:pPr algn="l">
              <a:defRPr/>
            </a:pPr>
            <a:r>
              <a:rPr lang="en-US" sz="1400" dirty="0" smtClean="0"/>
              <a:t>1) New Job</a:t>
            </a:r>
            <a:br>
              <a:rPr lang="en-US" sz="1400" dirty="0" smtClean="0"/>
            </a:br>
            <a:endParaRPr lang="en-US" sz="1400" dirty="0" smtClean="0"/>
          </a:p>
          <a:p>
            <a:pPr algn="l">
              <a:defRPr/>
            </a:pPr>
            <a:r>
              <a:rPr lang="en-US" sz="1400" b="0" dirty="0" smtClean="0"/>
              <a:t>2</a:t>
            </a:r>
            <a:r>
              <a:rPr lang="en-US" sz="1400" b="0" smtClean="0"/>
              <a:t>) Swtich to new career </a:t>
            </a:r>
            <a:r>
              <a:rPr lang="en-US" sz="1400" b="0" dirty="0" smtClean="0"/>
              <a:t>/ industry</a:t>
            </a:r>
            <a:br>
              <a:rPr lang="en-US" sz="1400" b="0" dirty="0" smtClean="0"/>
            </a:br>
            <a:endParaRPr lang="en-US" sz="1400" b="0" dirty="0" smtClean="0"/>
          </a:p>
          <a:p>
            <a:pPr algn="l">
              <a:defRPr/>
            </a:pPr>
            <a:r>
              <a:rPr lang="en-US" sz="1400" dirty="0" smtClean="0"/>
              <a:t>3) Complete course, or certification</a:t>
            </a:r>
            <a:endParaRPr lang="en-US" sz="1400" b="0" dirty="0"/>
          </a:p>
          <a:p>
            <a:pPr algn="ctr">
              <a:defRPr/>
            </a:pPr>
            <a:endParaRPr lang="en-US" sz="1200" b="0" dirty="0"/>
          </a:p>
        </p:txBody>
      </p:sp>
      <p:sp>
        <p:nvSpPr>
          <p:cNvPr id="10249" name="Round Same Side Corner Rectangle 14"/>
          <p:cNvSpPr>
            <a:spLocks noChangeArrowheads="1"/>
          </p:cNvSpPr>
          <p:nvPr/>
        </p:nvSpPr>
        <p:spPr bwMode="auto">
          <a:xfrm>
            <a:off x="1630234" y="3058611"/>
            <a:ext cx="1665885" cy="2335212"/>
          </a:xfrm>
          <a:custGeom>
            <a:avLst/>
            <a:gdLst>
              <a:gd name="T0" fmla="*/ 4563881 w 1219200"/>
              <a:gd name="T1" fmla="*/ 2471717 h 1295400"/>
              <a:gd name="T2" fmla="*/ 2281941 w 1219200"/>
              <a:gd name="T3" fmla="*/ 4943432 h 1295400"/>
              <a:gd name="T4" fmla="*/ 0 w 1219200"/>
              <a:gd name="T5" fmla="*/ 2471717 h 1295400"/>
              <a:gd name="T6" fmla="*/ 2281941 w 1219200"/>
              <a:gd name="T7" fmla="*/ 0 h 1295400"/>
              <a:gd name="T8" fmla="*/ 0 60000 65536"/>
              <a:gd name="T9" fmla="*/ 0 60000 65536"/>
              <a:gd name="T10" fmla="*/ 0 60000 65536"/>
              <a:gd name="T11" fmla="*/ 0 60000 65536"/>
              <a:gd name="T12" fmla="*/ 59516 w 1219200"/>
              <a:gd name="T13" fmla="*/ 59516 h 1295400"/>
              <a:gd name="T14" fmla="*/ 1159684 w 1219200"/>
              <a:gd name="T15" fmla="*/ 1295400 h 1295400"/>
            </a:gdLst>
            <a:ahLst/>
            <a:cxnLst>
              <a:cxn ang="T8">
                <a:pos x="T0" y="T1"/>
              </a:cxn>
              <a:cxn ang="T9">
                <a:pos x="T2" y="T3"/>
              </a:cxn>
              <a:cxn ang="T10">
                <a:pos x="T4" y="T5"/>
              </a:cxn>
              <a:cxn ang="T11">
                <a:pos x="T6" y="T7"/>
              </a:cxn>
            </a:cxnLst>
            <a:rect l="T12" t="T13" r="T14" b="T15"/>
            <a:pathLst>
              <a:path w="1219200" h="1295400">
                <a:moveTo>
                  <a:pt x="203204" y="0"/>
                </a:moveTo>
                <a:lnTo>
                  <a:pt x="1015996" y="0"/>
                </a:lnTo>
                <a:lnTo>
                  <a:pt x="1015996" y="-1"/>
                </a:lnTo>
                <a:cubicBezTo>
                  <a:pt x="1128222" y="-1"/>
                  <a:pt x="1219200" y="90977"/>
                  <a:pt x="1219200" y="203204"/>
                </a:cubicBezTo>
                <a:lnTo>
                  <a:pt x="1219200" y="1295400"/>
                </a:lnTo>
                <a:lnTo>
                  <a:pt x="0" y="1295400"/>
                </a:lnTo>
                <a:lnTo>
                  <a:pt x="0" y="203204"/>
                </a:lnTo>
                <a:lnTo>
                  <a:pt x="-1" y="203203"/>
                </a:lnTo>
                <a:cubicBezTo>
                  <a:pt x="-1" y="90977"/>
                  <a:pt x="90977" y="-1"/>
                  <a:pt x="203204" y="-1"/>
                </a:cubicBezTo>
                <a:close/>
              </a:path>
            </a:pathLst>
          </a:custGeom>
          <a:solidFill>
            <a:srgbClr val="4D91A4">
              <a:alpha val="30196"/>
            </a:srgbClr>
          </a:solidFill>
          <a:ln w="9525">
            <a:solidFill>
              <a:srgbClr val="4D91A4"/>
            </a:solidFill>
            <a:round/>
            <a:headEnd/>
            <a:tailEnd/>
          </a:ln>
        </p:spPr>
        <p:txBody>
          <a:bodyPr lIns="91440" rIns="91440"/>
          <a:lstStyle/>
          <a:p>
            <a:pPr algn="l"/>
            <a:r>
              <a:rPr lang="en-US" sz="1400" b="0" smtClean="0"/>
              <a:t>-</a:t>
            </a:r>
            <a:r>
              <a:rPr lang="en-US" sz="1400" smtClean="0"/>
              <a:t>Meetings with contacts- round1</a:t>
            </a:r>
            <a:endParaRPr lang="en-US" sz="1400" b="0" dirty="0" smtClean="0"/>
          </a:p>
          <a:p>
            <a:pPr algn="l"/>
            <a:r>
              <a:rPr lang="en-US" sz="1400" dirty="0" smtClean="0"/>
              <a:t>-Read, research, gather info</a:t>
            </a:r>
          </a:p>
          <a:p>
            <a:pPr algn="l"/>
            <a:r>
              <a:rPr lang="en-US" sz="1400" b="0" dirty="0" smtClean="0"/>
              <a:t>-Send </a:t>
            </a:r>
            <a:r>
              <a:rPr lang="en-US" sz="1400" b="0" smtClean="0"/>
              <a:t>out Resume</a:t>
            </a:r>
            <a:endParaRPr lang="en-US" sz="1400" b="0" dirty="0" smtClean="0"/>
          </a:p>
          <a:p>
            <a:pPr algn="l"/>
            <a:r>
              <a:rPr lang="en-US" sz="1400" b="0" dirty="0" smtClean="0"/>
              <a:t>-LinkedIn + social networks</a:t>
            </a:r>
            <a:endParaRPr lang="en-US" sz="1400" b="0" dirty="0"/>
          </a:p>
        </p:txBody>
      </p:sp>
      <p:sp>
        <p:nvSpPr>
          <p:cNvPr id="10250" name="Round Same Side Corner Rectangle 14"/>
          <p:cNvSpPr>
            <a:spLocks noChangeArrowheads="1"/>
          </p:cNvSpPr>
          <p:nvPr/>
        </p:nvSpPr>
        <p:spPr bwMode="auto">
          <a:xfrm>
            <a:off x="5080708" y="3095892"/>
            <a:ext cx="1668867" cy="2320925"/>
          </a:xfrm>
          <a:custGeom>
            <a:avLst/>
            <a:gdLst>
              <a:gd name="T0" fmla="*/ 4509096 w 1219200"/>
              <a:gd name="T1" fmla="*/ 2354660 h 1295400"/>
              <a:gd name="T2" fmla="*/ 2254550 w 1219200"/>
              <a:gd name="T3" fmla="*/ 4709317 h 1295400"/>
              <a:gd name="T4" fmla="*/ 0 w 1219200"/>
              <a:gd name="T5" fmla="*/ 2354660 h 1295400"/>
              <a:gd name="T6" fmla="*/ 2254550 w 1219200"/>
              <a:gd name="T7" fmla="*/ 0 h 1295400"/>
              <a:gd name="T8" fmla="*/ 0 60000 65536"/>
              <a:gd name="T9" fmla="*/ 0 60000 65536"/>
              <a:gd name="T10" fmla="*/ 0 60000 65536"/>
              <a:gd name="T11" fmla="*/ 0 60000 65536"/>
              <a:gd name="T12" fmla="*/ 59516 w 1219200"/>
              <a:gd name="T13" fmla="*/ 59516 h 1295400"/>
              <a:gd name="T14" fmla="*/ 1159684 w 1219200"/>
              <a:gd name="T15" fmla="*/ 1295400 h 1295400"/>
            </a:gdLst>
            <a:ahLst/>
            <a:cxnLst>
              <a:cxn ang="T8">
                <a:pos x="T0" y="T1"/>
              </a:cxn>
              <a:cxn ang="T9">
                <a:pos x="T2" y="T3"/>
              </a:cxn>
              <a:cxn ang="T10">
                <a:pos x="T4" y="T5"/>
              </a:cxn>
              <a:cxn ang="T11">
                <a:pos x="T6" y="T7"/>
              </a:cxn>
            </a:cxnLst>
            <a:rect l="T12" t="T13" r="T14" b="T15"/>
            <a:pathLst>
              <a:path w="1219200" h="1295400">
                <a:moveTo>
                  <a:pt x="203204" y="0"/>
                </a:moveTo>
                <a:lnTo>
                  <a:pt x="1015996" y="0"/>
                </a:lnTo>
                <a:lnTo>
                  <a:pt x="1015996" y="-1"/>
                </a:lnTo>
                <a:cubicBezTo>
                  <a:pt x="1128222" y="-1"/>
                  <a:pt x="1219200" y="90977"/>
                  <a:pt x="1219200" y="203204"/>
                </a:cubicBezTo>
                <a:lnTo>
                  <a:pt x="1219200" y="1295400"/>
                </a:lnTo>
                <a:lnTo>
                  <a:pt x="0" y="1295400"/>
                </a:lnTo>
                <a:lnTo>
                  <a:pt x="0" y="203204"/>
                </a:lnTo>
                <a:lnTo>
                  <a:pt x="-1" y="203203"/>
                </a:lnTo>
                <a:cubicBezTo>
                  <a:pt x="-1" y="90977"/>
                  <a:pt x="90977" y="-1"/>
                  <a:pt x="203204" y="-1"/>
                </a:cubicBezTo>
                <a:close/>
              </a:path>
            </a:pathLst>
          </a:custGeom>
          <a:solidFill>
            <a:srgbClr val="4D91A4">
              <a:alpha val="30196"/>
            </a:srgbClr>
          </a:solidFill>
          <a:ln w="9525">
            <a:solidFill>
              <a:srgbClr val="4D91A4"/>
            </a:solidFill>
            <a:round/>
            <a:headEnd/>
            <a:tailEnd/>
          </a:ln>
        </p:spPr>
        <p:txBody>
          <a:bodyPr/>
          <a:lstStyle/>
          <a:p>
            <a:r>
              <a:rPr lang="en-US" sz="1400" b="0" dirty="0" smtClean="0"/>
              <a:t>-Re-assess, re-calibrate</a:t>
            </a:r>
          </a:p>
          <a:p>
            <a:pPr>
              <a:buFontTx/>
              <a:buChar char="-"/>
            </a:pPr>
            <a:r>
              <a:rPr lang="en-US" sz="1400" dirty="0" smtClean="0"/>
              <a:t>Fill gaps</a:t>
            </a:r>
          </a:p>
          <a:p>
            <a:pPr>
              <a:buFontTx/>
              <a:buChar char="-"/>
            </a:pPr>
            <a:r>
              <a:rPr lang="en-US" sz="1400" dirty="0" smtClean="0"/>
              <a:t>More interviews</a:t>
            </a:r>
          </a:p>
          <a:p>
            <a:pPr>
              <a:buFontTx/>
              <a:buChar char="-"/>
            </a:pPr>
            <a:r>
              <a:rPr lang="en-US" sz="1400" dirty="0" smtClean="0"/>
              <a:t>Second round of conversations with contacts</a:t>
            </a:r>
          </a:p>
          <a:p>
            <a:pPr>
              <a:buFontTx/>
              <a:buChar char="-"/>
            </a:pPr>
            <a:endParaRPr lang="en-US" sz="1400" b="0" dirty="0"/>
          </a:p>
        </p:txBody>
      </p:sp>
      <p:graphicFrame>
        <p:nvGraphicFramePr>
          <p:cNvPr id="26" name="Diagram 25"/>
          <p:cNvGraphicFramePr/>
          <p:nvPr/>
        </p:nvGraphicFramePr>
        <p:xfrm>
          <a:off x="0" y="1219050"/>
          <a:ext cx="8623737" cy="2818526"/>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0" y="5486400"/>
            <a:ext cx="1587260" cy="5355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smtClean="0"/>
              <a:t>Plan + contact list made</a:t>
            </a:r>
            <a:endParaRPr lang="en-US" sz="1600"/>
          </a:p>
        </p:txBody>
      </p:sp>
      <p:sp>
        <p:nvSpPr>
          <p:cNvPr id="13" name="TextBox 12"/>
          <p:cNvSpPr txBox="1"/>
          <p:nvPr/>
        </p:nvSpPr>
        <p:spPr>
          <a:xfrm>
            <a:off x="1705155" y="5483525"/>
            <a:ext cx="1587260" cy="5355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smtClean="0"/>
              <a:t>Research + discovery</a:t>
            </a:r>
            <a:endParaRPr lang="en-US" sz="1600"/>
          </a:p>
        </p:txBody>
      </p:sp>
      <p:sp>
        <p:nvSpPr>
          <p:cNvPr id="14" name="TextBox 13"/>
          <p:cNvSpPr txBox="1"/>
          <p:nvPr/>
        </p:nvSpPr>
        <p:spPr>
          <a:xfrm>
            <a:off x="3410310" y="5480650"/>
            <a:ext cx="1587260" cy="5355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smtClean="0"/>
              <a:t>3 key outcomes  met</a:t>
            </a:r>
            <a:endParaRPr lang="en-US" sz="1600"/>
          </a:p>
        </p:txBody>
      </p:sp>
      <p:sp>
        <p:nvSpPr>
          <p:cNvPr id="15" name="TextBox 14"/>
          <p:cNvSpPr txBox="1"/>
          <p:nvPr/>
        </p:nvSpPr>
        <p:spPr>
          <a:xfrm>
            <a:off x="5149970" y="5495026"/>
            <a:ext cx="1587260" cy="5355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smtClean="0"/>
              <a:t>Course corrected plan</a:t>
            </a:r>
            <a:endParaRPr lang="en-US" sz="1600"/>
          </a:p>
        </p:txBody>
      </p:sp>
      <p:sp>
        <p:nvSpPr>
          <p:cNvPr id="16" name="TextBox 15"/>
          <p:cNvSpPr txBox="1"/>
          <p:nvPr/>
        </p:nvSpPr>
        <p:spPr>
          <a:xfrm>
            <a:off x="6872377" y="5474898"/>
            <a:ext cx="1587260" cy="5355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smtClean="0"/>
              <a:t>Main goal accomplished </a:t>
            </a:r>
            <a:endParaRPr lang="en-US" sz="1600"/>
          </a:p>
        </p:txBody>
      </p:sp>
    </p:spTree>
  </p:cSld>
  <p:clrMapOvr>
    <a:masterClrMapping/>
  </p:clrMapOvr>
  <p:transition>
    <p:sndAc>
      <p:stSnd>
        <p:snd r:embed="rId3"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77812" y="237797"/>
            <a:ext cx="8866188" cy="885825"/>
          </a:xfrm>
        </p:spPr>
        <p:txBody>
          <a:bodyPr/>
          <a:lstStyle/>
          <a:p>
            <a:r>
              <a:rPr lang="en-US" smtClean="0"/>
              <a:t>Taking action is critical </a:t>
            </a:r>
            <a:endParaRPr lang="en-US" dirty="0" smtClean="0"/>
          </a:p>
        </p:txBody>
      </p:sp>
      <p:sp>
        <p:nvSpPr>
          <p:cNvPr id="4099" name="Rectangle 5"/>
          <p:cNvSpPr>
            <a:spLocks noGrp="1" noChangeArrowheads="1"/>
          </p:cNvSpPr>
          <p:nvPr>
            <p:ph sz="half" idx="1"/>
          </p:nvPr>
        </p:nvSpPr>
        <p:spPr>
          <a:xfrm>
            <a:off x="285749" y="1362075"/>
            <a:ext cx="5549786" cy="4419600"/>
          </a:xfrm>
        </p:spPr>
        <p:txBody>
          <a:bodyPr/>
          <a:lstStyle/>
          <a:p>
            <a:pPr>
              <a:buFont typeface="Wingdings" pitchFamily="2" charset="2"/>
              <a:buChar char="ü"/>
            </a:pPr>
            <a:r>
              <a:rPr lang="en-US" sz="2400" dirty="0" smtClean="0"/>
              <a:t>Take one small step at a time  </a:t>
            </a:r>
            <a:br>
              <a:rPr lang="en-US" sz="2400" dirty="0" smtClean="0"/>
            </a:br>
            <a:endParaRPr lang="en-US" sz="2400" dirty="0" smtClean="0"/>
          </a:p>
          <a:p>
            <a:pPr>
              <a:buFont typeface="Wingdings" pitchFamily="2" charset="2"/>
              <a:buChar char="ü"/>
            </a:pPr>
            <a:r>
              <a:rPr lang="en-US" sz="2400" dirty="0" smtClean="0"/>
              <a:t>Keep going, keep going, keep going</a:t>
            </a:r>
            <a:br>
              <a:rPr lang="en-US" sz="2400" dirty="0" smtClean="0"/>
            </a:br>
            <a:endParaRPr lang="en-US" sz="2400" dirty="0" smtClean="0"/>
          </a:p>
          <a:p>
            <a:pPr>
              <a:buFont typeface="Wingdings" pitchFamily="2" charset="2"/>
              <a:buChar char="ü"/>
            </a:pPr>
            <a:r>
              <a:rPr lang="en-US" sz="2400" dirty="0" smtClean="0"/>
              <a:t>The plan will reveal itself </a:t>
            </a:r>
            <a:r>
              <a:rPr lang="en-US" sz="2400" i="1" dirty="0" smtClean="0"/>
              <a:t>in</a:t>
            </a:r>
            <a:r>
              <a:rPr lang="en-US" sz="2400" dirty="0" smtClean="0"/>
              <a:t> and </a:t>
            </a:r>
            <a:r>
              <a:rPr lang="en-US" sz="2400" i="1" dirty="0" smtClean="0"/>
              <a:t>through</a:t>
            </a:r>
            <a:r>
              <a:rPr lang="en-US" sz="2400" dirty="0" smtClean="0"/>
              <a:t> the action that is taken</a:t>
            </a:r>
            <a:br>
              <a:rPr lang="en-US" sz="2400" dirty="0" smtClean="0"/>
            </a:br>
            <a:endParaRPr lang="en-US" sz="2400" dirty="0" smtClean="0"/>
          </a:p>
          <a:p>
            <a:pPr>
              <a:buFont typeface="Wingdings" pitchFamily="2" charset="2"/>
              <a:buChar char="ü"/>
            </a:pPr>
            <a:r>
              <a:rPr lang="en-US" sz="2400" dirty="0" smtClean="0"/>
              <a:t>Doesn’t matter if it turns out to be a ‘wrong’ turn- part of the process</a:t>
            </a:r>
            <a:br>
              <a:rPr lang="en-US" sz="2400" dirty="0" smtClean="0"/>
            </a:br>
            <a:endParaRPr lang="en-US" sz="2400" dirty="0" smtClean="0"/>
          </a:p>
          <a:p>
            <a:pPr>
              <a:buFont typeface="Wingdings" pitchFamily="2" charset="2"/>
              <a:buChar char="ü"/>
            </a:pPr>
            <a:r>
              <a:rPr lang="en-US" sz="2400" dirty="0" smtClean="0"/>
              <a:t>Have conversations, do research, take classes-&gt; you learn, adjust  -&gt; take next step  </a:t>
            </a:r>
            <a:endParaRPr lang="en-US" sz="2000" dirty="0"/>
          </a:p>
        </p:txBody>
      </p:sp>
      <p:sp>
        <p:nvSpPr>
          <p:cNvPr id="5" name="Rectangle 4"/>
          <p:cNvSpPr/>
          <p:nvPr/>
        </p:nvSpPr>
        <p:spPr>
          <a:xfrm>
            <a:off x="5802284" y="1969998"/>
            <a:ext cx="3341716" cy="2419124"/>
          </a:xfrm>
          <a:prstGeom prst="rect">
            <a:avLst/>
          </a:prstGeom>
        </p:spPr>
        <p:txBody>
          <a:bodyPr wrap="square">
            <a:spAutoFit/>
          </a:bodyPr>
          <a:lstStyle/>
          <a:p>
            <a:r>
              <a:rPr lang="en-US" i="1" smtClean="0">
                <a:solidFill>
                  <a:srgbClr val="6E96D5"/>
                </a:solidFill>
              </a:rPr>
              <a:t>“If you want to know who you are, watch your feet. Because where your feet take you, that is who you are.” </a:t>
            </a:r>
            <a:r>
              <a:rPr lang="en-US" i="1" smtClean="0"/>
              <a:t/>
            </a:r>
            <a:br>
              <a:rPr lang="en-US" i="1" smtClean="0"/>
            </a:br>
            <a:r>
              <a:rPr lang="en-US" i="1" smtClean="0">
                <a:hlinkClick r:id="rId4"/>
              </a:rPr>
              <a:t>Frederick Buechner</a:t>
            </a:r>
            <a:endParaRPr lang="en-US" i="1"/>
          </a:p>
        </p:txBody>
      </p:sp>
    </p:spTree>
  </p:cSld>
  <p:clrMapOvr>
    <a:masterClrMapping/>
  </p:clrMapOvr>
  <p:transition>
    <p:sndAc>
      <p:stSnd>
        <p:snd r:embed="rId3"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77812" y="237797"/>
            <a:ext cx="8866188" cy="885825"/>
          </a:xfrm>
        </p:spPr>
        <p:txBody>
          <a:bodyPr/>
          <a:lstStyle/>
          <a:p>
            <a:r>
              <a:rPr lang="en-US" dirty="0" smtClean="0"/>
              <a:t>Resumes, bios, LinkedIn summaries</a:t>
            </a:r>
          </a:p>
        </p:txBody>
      </p:sp>
      <p:sp>
        <p:nvSpPr>
          <p:cNvPr id="4099" name="Rectangle 5"/>
          <p:cNvSpPr>
            <a:spLocks noGrp="1" noChangeArrowheads="1"/>
          </p:cNvSpPr>
          <p:nvPr>
            <p:ph sz="half" idx="1"/>
          </p:nvPr>
        </p:nvSpPr>
        <p:spPr>
          <a:xfrm>
            <a:off x="285748" y="1362075"/>
            <a:ext cx="6428443" cy="4419600"/>
          </a:xfrm>
        </p:spPr>
        <p:txBody>
          <a:bodyPr/>
          <a:lstStyle/>
          <a:p>
            <a:pPr>
              <a:buFont typeface="Wingdings" pitchFamily="2" charset="2"/>
              <a:buChar char="ü"/>
            </a:pPr>
            <a:r>
              <a:rPr lang="en-US" sz="2400" dirty="0" smtClean="0"/>
              <a:t>Traditional approaches to creative stunners but don’t ever put form over substance</a:t>
            </a:r>
            <a:br>
              <a:rPr lang="en-US" sz="2400" dirty="0" smtClean="0"/>
            </a:br>
            <a:endParaRPr lang="en-US" sz="2400" dirty="0" smtClean="0"/>
          </a:p>
          <a:p>
            <a:pPr>
              <a:buFont typeface="Wingdings" pitchFamily="2" charset="2"/>
              <a:buChar char="ü"/>
            </a:pPr>
            <a:r>
              <a:rPr lang="en-US" sz="2400" dirty="0" smtClean="0"/>
              <a:t>Convey your best information (skills + accomplishments) in 20 to 40 hard hitting bullet points</a:t>
            </a:r>
            <a:br>
              <a:rPr lang="en-US" sz="2400" dirty="0" smtClean="0"/>
            </a:br>
            <a:r>
              <a:rPr lang="en-US" sz="2400" dirty="0" smtClean="0"/>
              <a:t> </a:t>
            </a:r>
          </a:p>
          <a:p>
            <a:pPr>
              <a:buFont typeface="Wingdings" pitchFamily="2" charset="2"/>
              <a:buChar char="ü"/>
            </a:pPr>
            <a:r>
              <a:rPr lang="en-US" sz="2400" dirty="0" smtClean="0"/>
              <a:t>P-A-R framework. Focus on the </a:t>
            </a:r>
            <a:r>
              <a:rPr lang="en-US" sz="2400" u="sng" dirty="0" smtClean="0"/>
              <a:t>result</a:t>
            </a:r>
            <a:r>
              <a:rPr lang="en-US" sz="2400" dirty="0" smtClean="0"/>
              <a:t>. What did you accomplish for your employer? Your clients? </a:t>
            </a:r>
            <a:br>
              <a:rPr lang="en-US" sz="2400" dirty="0" smtClean="0"/>
            </a:br>
            <a:endParaRPr lang="en-US" sz="2400" dirty="0" smtClean="0"/>
          </a:p>
          <a:p>
            <a:pPr>
              <a:buFont typeface="Wingdings" pitchFamily="2" charset="2"/>
              <a:buChar char="ü"/>
            </a:pPr>
            <a:r>
              <a:rPr lang="en-US" sz="2400" dirty="0" smtClean="0"/>
              <a:t>Start each bullet with strong action-oriented verbs; keep it succinct, 2 lines max. </a:t>
            </a:r>
            <a:endParaRPr lang="en-US" sz="2000" dirty="0"/>
          </a:p>
        </p:txBody>
      </p:sp>
      <p:pic>
        <p:nvPicPr>
          <p:cNvPr id="5" name="Picture 4"/>
          <p:cNvPicPr>
            <a:picLocks noChangeAspect="1"/>
          </p:cNvPicPr>
          <p:nvPr/>
        </p:nvPicPr>
        <p:blipFill>
          <a:blip r:embed="rId4"/>
          <a:stretch>
            <a:fillRect/>
          </a:stretch>
        </p:blipFill>
        <p:spPr>
          <a:xfrm>
            <a:off x="6299783" y="2813517"/>
            <a:ext cx="2844217" cy="2430189"/>
          </a:xfrm>
          <a:prstGeom prst="rect">
            <a:avLst/>
          </a:prstGeom>
        </p:spPr>
      </p:pic>
    </p:spTree>
  </p:cSld>
  <p:clrMapOvr>
    <a:masterClrMapping/>
  </p:clrMapOvr>
  <p:transition>
    <p:sndAc>
      <p:stSnd>
        <p:snd r:embed="rId3" name="click.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77812" y="237797"/>
            <a:ext cx="8866188" cy="885825"/>
          </a:xfrm>
        </p:spPr>
        <p:txBody>
          <a:bodyPr/>
          <a:lstStyle/>
          <a:p>
            <a:r>
              <a:rPr lang="en-US" dirty="0" smtClean="0"/>
              <a:t>A word on LinkedIn</a:t>
            </a:r>
          </a:p>
        </p:txBody>
      </p:sp>
      <p:sp>
        <p:nvSpPr>
          <p:cNvPr id="7" name="TextBox 11"/>
          <p:cNvSpPr txBox="1">
            <a:spLocks noChangeArrowheads="1"/>
          </p:cNvSpPr>
          <p:nvPr/>
        </p:nvSpPr>
        <p:spPr bwMode="auto">
          <a:xfrm>
            <a:off x="195496" y="1374850"/>
            <a:ext cx="6858177" cy="4251325"/>
          </a:xfrm>
          <a:prstGeom prst="rect">
            <a:avLst/>
          </a:prstGeom>
          <a:noFill/>
          <a:ln w="9525">
            <a:noFill/>
            <a:miter lim="800000"/>
            <a:headEnd/>
            <a:tailEnd/>
          </a:ln>
        </p:spPr>
        <p:txBody>
          <a:bodyPr>
            <a:prstTxWarp prst="textNoShape">
              <a:avLst/>
            </a:prstTxWarp>
          </a:bodyPr>
          <a:lstStyle/>
          <a:p>
            <a:pPr algn="l">
              <a:lnSpc>
                <a:spcPct val="90000"/>
              </a:lnSpc>
              <a:spcAft>
                <a:spcPts val="600"/>
              </a:spcAft>
              <a:defRPr/>
            </a:pPr>
            <a:r>
              <a:rPr lang="en-US" b="1" dirty="0" smtClean="0">
                <a:solidFill>
                  <a:srgbClr val="0A7CAA"/>
                </a:solidFill>
                <a:latin typeface="Arial"/>
                <a:ea typeface="ＭＳ Ｐゴシック" charset="-128"/>
                <a:cs typeface="Arial"/>
              </a:rPr>
              <a:t>LinkedIn </a:t>
            </a:r>
            <a:r>
              <a:rPr lang="en-US" b="1" dirty="0">
                <a:solidFill>
                  <a:srgbClr val="0A7CAA"/>
                </a:solidFill>
                <a:latin typeface="Arial"/>
                <a:ea typeface="ＭＳ Ｐゴシック" charset="-128"/>
                <a:cs typeface="Arial"/>
              </a:rPr>
              <a:t>is </a:t>
            </a:r>
            <a:r>
              <a:rPr lang="en-US" b="1" dirty="0">
                <a:solidFill>
                  <a:srgbClr val="FF6600"/>
                </a:solidFill>
                <a:latin typeface="Arial"/>
                <a:ea typeface="ＭＳ Ｐゴシック" charset="-128"/>
                <a:cs typeface="Arial"/>
              </a:rPr>
              <a:t>not </a:t>
            </a:r>
            <a:r>
              <a:rPr lang="en-US" b="1" dirty="0">
                <a:solidFill>
                  <a:srgbClr val="0A7CAA"/>
                </a:solidFill>
                <a:latin typeface="Arial"/>
                <a:ea typeface="ＭＳ Ｐゴシック" charset="-128"/>
                <a:cs typeface="Arial"/>
              </a:rPr>
              <a:t>just a ‘networking’ site</a:t>
            </a:r>
            <a:br>
              <a:rPr lang="en-US" b="1" dirty="0">
                <a:solidFill>
                  <a:srgbClr val="0A7CAA"/>
                </a:solidFill>
                <a:latin typeface="Arial"/>
                <a:ea typeface="ＭＳ Ｐゴシック" charset="-128"/>
                <a:cs typeface="Arial"/>
              </a:rPr>
            </a:br>
            <a:r>
              <a:rPr lang="en-US" b="1" dirty="0">
                <a:solidFill>
                  <a:srgbClr val="0A7CAA"/>
                </a:solidFill>
                <a:latin typeface="Arial"/>
                <a:ea typeface="ＭＳ Ｐゴシック" charset="-128"/>
                <a:cs typeface="Arial"/>
              </a:rPr>
              <a:t/>
            </a:r>
            <a:br>
              <a:rPr lang="en-US" b="1" dirty="0">
                <a:solidFill>
                  <a:srgbClr val="0A7CAA"/>
                </a:solidFill>
                <a:latin typeface="Arial"/>
                <a:ea typeface="ＭＳ Ｐゴシック" charset="-128"/>
                <a:cs typeface="Arial"/>
              </a:rPr>
            </a:br>
            <a:r>
              <a:rPr lang="en-US" b="1" dirty="0">
                <a:solidFill>
                  <a:srgbClr val="0A7CAA"/>
                </a:solidFill>
                <a:latin typeface="Arial"/>
                <a:ea typeface="ＭＳ Ｐゴシック" charset="-128"/>
                <a:cs typeface="Arial"/>
              </a:rPr>
              <a:t>LinkedIn = a whole new way labor is organized</a:t>
            </a:r>
          </a:p>
          <a:p>
            <a:pPr marL="457200" indent="-457200" algn="l">
              <a:buClr>
                <a:srgbClr val="007FB8"/>
              </a:buClr>
              <a:buSzPct val="75000"/>
              <a:buFont typeface="Arial"/>
              <a:buChar char="•"/>
              <a:defRPr/>
            </a:pPr>
            <a:r>
              <a:rPr lang="en-US" sz="2200" dirty="0">
                <a:solidFill>
                  <a:srgbClr val="404040"/>
                </a:solidFill>
                <a:latin typeface="Arial"/>
                <a:ea typeface="ＭＳ Ｐゴシック" charset="-128"/>
                <a:cs typeface="Arial"/>
              </a:rPr>
              <a:t>Means the supply side of the labor market is</a:t>
            </a:r>
            <a:r>
              <a:rPr lang="en-US" sz="2200" dirty="0" smtClean="0">
                <a:solidFill>
                  <a:srgbClr val="404040"/>
                </a:solidFill>
                <a:latin typeface="Arial"/>
                <a:ea typeface="ＭＳ Ｐゴシック" charset="-128"/>
                <a:cs typeface="Arial"/>
              </a:rPr>
              <a:t> organized </a:t>
            </a:r>
            <a:r>
              <a:rPr lang="en-US" sz="2200" dirty="0">
                <a:solidFill>
                  <a:srgbClr val="404040"/>
                </a:solidFill>
                <a:latin typeface="Arial"/>
                <a:ea typeface="ＭＳ Ｐゴシック" charset="-128"/>
                <a:cs typeface="Arial"/>
              </a:rPr>
              <a:t>in one place.</a:t>
            </a:r>
            <a:br>
              <a:rPr lang="en-US" sz="2200" dirty="0">
                <a:solidFill>
                  <a:srgbClr val="404040"/>
                </a:solidFill>
                <a:latin typeface="Arial"/>
                <a:ea typeface="ＭＳ Ｐゴシック" charset="-128"/>
                <a:cs typeface="Arial"/>
              </a:rPr>
            </a:br>
            <a:endParaRPr lang="en-US" sz="2200" dirty="0" smtClean="0">
              <a:solidFill>
                <a:srgbClr val="404040"/>
              </a:solidFill>
              <a:latin typeface="Arial"/>
              <a:ea typeface="ＭＳ Ｐゴシック" charset="-128"/>
              <a:cs typeface="Arial"/>
            </a:endParaRPr>
          </a:p>
          <a:p>
            <a:pPr marL="457200" indent="-457200" algn="l">
              <a:buClr>
                <a:srgbClr val="007FB8"/>
              </a:buClr>
              <a:buSzPct val="75000"/>
              <a:buFont typeface="Arial"/>
              <a:buChar char="•"/>
              <a:defRPr/>
            </a:pPr>
            <a:r>
              <a:rPr lang="en-US" sz="2200" dirty="0" smtClean="0">
                <a:solidFill>
                  <a:srgbClr val="404040"/>
                </a:solidFill>
                <a:latin typeface="Arial"/>
                <a:ea typeface="ＭＳ Ｐゴシック" charset="-128"/>
                <a:cs typeface="Arial"/>
              </a:rPr>
              <a:t>You have </a:t>
            </a:r>
            <a:r>
              <a:rPr lang="en-US" sz="2200" dirty="0">
                <a:solidFill>
                  <a:srgbClr val="404040"/>
                </a:solidFill>
                <a:latin typeface="Arial"/>
                <a:ea typeface="ＭＳ Ｐゴシック" charset="-128"/>
                <a:cs typeface="Arial"/>
              </a:rPr>
              <a:t>a place, a ‘home’ to house</a:t>
            </a:r>
            <a:r>
              <a:rPr lang="en-US" sz="2200" dirty="0" smtClean="0">
                <a:solidFill>
                  <a:srgbClr val="404040"/>
                </a:solidFill>
                <a:latin typeface="Arial"/>
                <a:ea typeface="ＭＳ Ｐゴシック" charset="-128"/>
                <a:cs typeface="Arial"/>
              </a:rPr>
              <a:t> your </a:t>
            </a:r>
            <a:r>
              <a:rPr lang="en-US" sz="2200" dirty="0">
                <a:solidFill>
                  <a:srgbClr val="404040"/>
                </a:solidFill>
                <a:latin typeface="Arial"/>
                <a:ea typeface="ＭＳ Ｐゴシック" charset="-128"/>
                <a:cs typeface="Arial"/>
              </a:rPr>
              <a:t>skills, experiences, what</a:t>
            </a:r>
            <a:r>
              <a:rPr lang="en-US" sz="2200" dirty="0" smtClean="0">
                <a:solidFill>
                  <a:srgbClr val="404040"/>
                </a:solidFill>
                <a:latin typeface="Arial"/>
                <a:ea typeface="ＭＳ Ｐゴシック" charset="-128"/>
                <a:cs typeface="Arial"/>
              </a:rPr>
              <a:t> you offer </a:t>
            </a:r>
            <a:r>
              <a:rPr lang="en-US" sz="2200" dirty="0">
                <a:solidFill>
                  <a:srgbClr val="404040"/>
                </a:solidFill>
                <a:latin typeface="Arial"/>
                <a:ea typeface="ＭＳ Ｐゴシック" charset="-128"/>
                <a:cs typeface="Arial"/>
              </a:rPr>
              <a:t>an employer, a </a:t>
            </a:r>
            <a:r>
              <a:rPr lang="en-US" sz="2200" dirty="0" smtClean="0">
                <a:solidFill>
                  <a:srgbClr val="404040"/>
                </a:solidFill>
                <a:latin typeface="Arial"/>
                <a:ea typeface="ＭＳ Ｐゴシック" charset="-128"/>
                <a:cs typeface="Arial"/>
              </a:rPr>
              <a:t>client, a business partner.. the </a:t>
            </a:r>
            <a:r>
              <a:rPr lang="en-US" sz="2200" dirty="0">
                <a:solidFill>
                  <a:srgbClr val="404040"/>
                </a:solidFill>
                <a:latin typeface="Arial"/>
                <a:ea typeface="ＭＳ Ｐゴシック" charset="-128"/>
                <a:cs typeface="Arial"/>
              </a:rPr>
              <a:t>world.</a:t>
            </a:r>
            <a:br>
              <a:rPr lang="en-US" sz="2200" dirty="0">
                <a:solidFill>
                  <a:srgbClr val="404040"/>
                </a:solidFill>
                <a:latin typeface="Arial"/>
                <a:ea typeface="ＭＳ Ｐゴシック" charset="-128"/>
                <a:cs typeface="Arial"/>
              </a:rPr>
            </a:br>
            <a:endParaRPr lang="en-US" sz="2200" dirty="0">
              <a:solidFill>
                <a:srgbClr val="404040"/>
              </a:solidFill>
              <a:latin typeface="Arial"/>
              <a:ea typeface="ＭＳ Ｐゴシック" charset="-128"/>
              <a:cs typeface="Arial"/>
            </a:endParaRPr>
          </a:p>
          <a:p>
            <a:pPr marL="457200" indent="-457200" algn="l">
              <a:buClr>
                <a:srgbClr val="007FB8"/>
              </a:buClr>
              <a:buSzPct val="75000"/>
              <a:buFont typeface="Arial"/>
              <a:buChar char="•"/>
              <a:defRPr/>
            </a:pPr>
            <a:r>
              <a:rPr lang="en-US" sz="2200" dirty="0">
                <a:solidFill>
                  <a:srgbClr val="404040"/>
                </a:solidFill>
                <a:latin typeface="Arial"/>
                <a:ea typeface="ＭＳ Ｐゴシック" charset="-128"/>
                <a:cs typeface="Arial"/>
              </a:rPr>
              <a:t>It’s a ‘live bio’: you are now searchable. The market can now find you (and make you can offer..  ultimately pay you $!)  </a:t>
            </a:r>
            <a:br>
              <a:rPr lang="en-US" sz="2200" dirty="0">
                <a:solidFill>
                  <a:srgbClr val="404040"/>
                </a:solidFill>
                <a:latin typeface="Arial"/>
                <a:ea typeface="ＭＳ Ｐゴシック" charset="-128"/>
                <a:cs typeface="Arial"/>
              </a:rPr>
            </a:br>
            <a:endParaRPr lang="en-US" sz="2200" dirty="0">
              <a:solidFill>
                <a:srgbClr val="404040"/>
              </a:solidFill>
              <a:latin typeface="Arial"/>
              <a:ea typeface="ＭＳ Ｐゴシック" charset="-128"/>
              <a:cs typeface="Arial"/>
            </a:endParaRPr>
          </a:p>
        </p:txBody>
      </p:sp>
      <p:pic>
        <p:nvPicPr>
          <p:cNvPr id="8" name="Picture 7"/>
          <p:cNvPicPr>
            <a:picLocks noChangeAspect="1"/>
          </p:cNvPicPr>
          <p:nvPr/>
        </p:nvPicPr>
        <p:blipFill>
          <a:blip r:embed="rId4"/>
          <a:stretch>
            <a:fillRect/>
          </a:stretch>
        </p:blipFill>
        <p:spPr>
          <a:xfrm>
            <a:off x="6399858" y="1509833"/>
            <a:ext cx="2555542" cy="2566950"/>
          </a:xfrm>
          <a:prstGeom prst="rect">
            <a:avLst/>
          </a:prstGeom>
        </p:spPr>
      </p:pic>
    </p:spTree>
  </p:cSld>
  <p:clrMapOvr>
    <a:masterClrMapping/>
  </p:clrMapOvr>
  <p:transition>
    <p:sndAc>
      <p:stSnd>
        <p:snd r:embed="rId3"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77812" y="190500"/>
            <a:ext cx="8566929" cy="885825"/>
          </a:xfrm>
        </p:spPr>
        <p:txBody>
          <a:bodyPr/>
          <a:lstStyle/>
          <a:p>
            <a:r>
              <a:rPr lang="en-US" smtClean="0"/>
              <a:t>3 key actions when you wake up tomorrow</a:t>
            </a:r>
            <a:endParaRPr lang="en-US" dirty="0"/>
          </a:p>
        </p:txBody>
      </p:sp>
      <p:sp>
        <p:nvSpPr>
          <p:cNvPr id="2" name="Content Placeholder 1"/>
          <p:cNvSpPr>
            <a:spLocks noGrp="1"/>
          </p:cNvSpPr>
          <p:nvPr>
            <p:ph idx="1"/>
          </p:nvPr>
        </p:nvSpPr>
        <p:spPr>
          <a:xfrm>
            <a:off x="302375" y="1511704"/>
            <a:ext cx="8841625" cy="1990621"/>
          </a:xfrm>
        </p:spPr>
        <p:txBody>
          <a:bodyPr/>
          <a:lstStyle/>
          <a:p>
            <a:pPr marL="514350" indent="-514350">
              <a:buClr>
                <a:srgbClr val="FF0000"/>
              </a:buClr>
              <a:buSzPct val="100000"/>
              <a:buFont typeface="+mj-lt"/>
              <a:buAutoNum type="arabicPeriod"/>
            </a:pPr>
            <a:r>
              <a:rPr lang="en-US" sz="2600" smtClean="0"/>
              <a:t>Review what you learnt today  </a:t>
            </a:r>
            <a:br>
              <a:rPr lang="en-US" sz="2600" smtClean="0"/>
            </a:br>
            <a:endParaRPr lang="en-US" sz="2600" smtClean="0"/>
          </a:p>
          <a:p>
            <a:pPr marL="514350" indent="-514350">
              <a:buClr>
                <a:srgbClr val="FF0000"/>
              </a:buClr>
              <a:buSzPct val="100000"/>
              <a:buFont typeface="+mj-lt"/>
              <a:buAutoNum type="arabicPeriod"/>
            </a:pPr>
            <a:r>
              <a:rPr lang="en-US" sz="2600" smtClean="0"/>
              <a:t>Locate your resume + sign into your LinkedIn account</a:t>
            </a:r>
            <a:br>
              <a:rPr lang="en-US" sz="2600" smtClean="0"/>
            </a:br>
            <a:endParaRPr lang="en-US" sz="2600" smtClean="0"/>
          </a:p>
          <a:p>
            <a:pPr marL="514350" indent="-514350">
              <a:buClr>
                <a:srgbClr val="FF0000"/>
              </a:buClr>
              <a:buSzPct val="100000"/>
              <a:buFont typeface="+mj-lt"/>
              <a:buAutoNum type="arabicPeriod"/>
            </a:pPr>
            <a:r>
              <a:rPr lang="en-US" sz="2600" smtClean="0"/>
              <a:t>Shoot me an email me and tell me you did it</a:t>
            </a:r>
          </a:p>
          <a:p>
            <a:pPr marL="514350" indent="-514350">
              <a:buClr>
                <a:srgbClr val="FF0000"/>
              </a:buClr>
              <a:buSzPct val="135000"/>
              <a:buNone/>
            </a:pPr>
            <a:r>
              <a:rPr lang="en-US" sz="2600" smtClean="0"/>
              <a:t/>
            </a:r>
            <a:br>
              <a:rPr lang="en-US" sz="2600" smtClean="0"/>
            </a:br>
            <a:endParaRPr lang="en-US" sz="2600" smtClean="0"/>
          </a:p>
          <a:p>
            <a:pPr>
              <a:buClr>
                <a:srgbClr val="FF0000"/>
              </a:buClr>
              <a:buSzPct val="135000"/>
              <a:buNone/>
            </a:pPr>
            <a:r>
              <a:rPr lang="en-US" sz="2400" b="1" i="1" dirty="0" smtClean="0"/>
              <a:t/>
            </a:r>
            <a:br>
              <a:rPr lang="en-US" sz="2400" b="1" i="1" dirty="0" smtClean="0"/>
            </a:br>
            <a:endParaRPr lang="en-US" sz="2400" b="1" i="1" dirty="0" smtClean="0"/>
          </a:p>
        </p:txBody>
      </p:sp>
      <p:sp>
        <p:nvSpPr>
          <p:cNvPr id="5" name="TextBox 4"/>
          <p:cNvSpPr txBox="1"/>
          <p:nvPr/>
        </p:nvSpPr>
        <p:spPr>
          <a:xfrm>
            <a:off x="759124" y="4209690"/>
            <a:ext cx="7470476" cy="138499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l">
              <a:buClr>
                <a:srgbClr val="FF0000"/>
              </a:buClr>
              <a:buSzPct val="135000"/>
              <a:buFont typeface="Wingdings" pitchFamily="2" charset="2"/>
              <a:buChar char="ü"/>
            </a:pPr>
            <a:r>
              <a:rPr lang="en-US" smtClean="0"/>
              <a:t>Pick something that is simple, feasible, and realistic </a:t>
            </a:r>
          </a:p>
          <a:p>
            <a:pPr algn="l">
              <a:buClr>
                <a:srgbClr val="FF0000"/>
              </a:buClr>
              <a:buSzPct val="135000"/>
              <a:buFont typeface="Wingdings" pitchFamily="2" charset="2"/>
              <a:buChar char="ü"/>
            </a:pPr>
            <a:r>
              <a:rPr lang="en-US" smtClean="0"/>
              <a:t>Also pick a results-oriented, impactful action</a:t>
            </a:r>
          </a:p>
          <a:p>
            <a:pPr algn="l">
              <a:buClr>
                <a:srgbClr val="FF0000"/>
              </a:buClr>
              <a:buSzPct val="135000"/>
              <a:buFont typeface="Wingdings" pitchFamily="2" charset="2"/>
              <a:buChar char="ü"/>
            </a:pPr>
            <a:r>
              <a:rPr lang="en-US" smtClean="0"/>
              <a:t>Golden rule= just move that ball forward one tiny bit </a:t>
            </a:r>
          </a:p>
        </p:txBody>
      </p:sp>
    </p:spTree>
  </p:cSld>
  <p:clrMapOvr>
    <a:masterClrMapping/>
  </p:clrMapOvr>
  <p:transition>
    <p:sndAc>
      <p:stSnd>
        <p:snd r:embed="rId3"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3 key actions in the next two week</a:t>
            </a:r>
            <a:endParaRPr lang="en-US" dirty="0"/>
          </a:p>
        </p:txBody>
      </p:sp>
      <p:sp>
        <p:nvSpPr>
          <p:cNvPr id="2" name="Content Placeholder 1"/>
          <p:cNvSpPr>
            <a:spLocks noGrp="1"/>
          </p:cNvSpPr>
          <p:nvPr>
            <p:ph idx="1"/>
          </p:nvPr>
        </p:nvSpPr>
        <p:spPr/>
        <p:txBody>
          <a:bodyPr/>
          <a:lstStyle/>
          <a:p>
            <a:pPr marL="457200" indent="-457200">
              <a:buClr>
                <a:srgbClr val="FF0000"/>
              </a:buClr>
              <a:buSzPct val="135000"/>
              <a:buFont typeface="+mj-lt"/>
              <a:buAutoNum type="arabicPeriod"/>
            </a:pPr>
            <a:r>
              <a:rPr lang="en-US" sz="2400" dirty="0" smtClean="0"/>
              <a:t>Two phone calls or meetings set up with 2 people you will speak to about finding work you love - leads, informational interviews, brainstorming, research</a:t>
            </a:r>
            <a:br>
              <a:rPr lang="en-US" sz="2400" dirty="0" smtClean="0"/>
            </a:br>
            <a:endParaRPr lang="en-US" sz="2400" dirty="0" smtClean="0"/>
          </a:p>
          <a:p>
            <a:pPr marL="457200" indent="-457200">
              <a:buClr>
                <a:srgbClr val="FF0000"/>
              </a:buClr>
              <a:buSzPct val="135000"/>
              <a:buFont typeface="+mj-lt"/>
              <a:buAutoNum type="arabicPeriod"/>
            </a:pPr>
            <a:r>
              <a:rPr lang="en-US" sz="2400" dirty="0" smtClean="0"/>
              <a:t>Resume updated + set up on LinkedIn and other career networking sites </a:t>
            </a:r>
            <a:br>
              <a:rPr lang="en-US" sz="2400" dirty="0" smtClean="0"/>
            </a:br>
            <a:endParaRPr lang="en-US" sz="2400" dirty="0" smtClean="0"/>
          </a:p>
          <a:p>
            <a:pPr marL="457200" indent="-457200">
              <a:buClr>
                <a:srgbClr val="FF0000"/>
              </a:buClr>
              <a:buSzPct val="135000"/>
              <a:buFont typeface="+mj-lt"/>
              <a:buAutoNum type="arabicPeriod"/>
            </a:pPr>
            <a:r>
              <a:rPr lang="en-US" sz="2400" dirty="0" smtClean="0"/>
              <a:t>Buy Strengths Finder and complete the test. Study the careers that are matched to your strengths. </a:t>
            </a:r>
            <a:br>
              <a:rPr lang="en-US" sz="2400" dirty="0" smtClean="0"/>
            </a:br>
            <a:r>
              <a:rPr lang="en-US" sz="2400" dirty="0" smtClean="0"/>
              <a:t/>
            </a:r>
            <a:br>
              <a:rPr lang="en-US" sz="2400" dirty="0" smtClean="0"/>
            </a:br>
            <a:endParaRPr lang="en-US" sz="2400" dirty="0" smtClean="0"/>
          </a:p>
          <a:p>
            <a:pPr>
              <a:buClr>
                <a:srgbClr val="FF0000"/>
              </a:buClr>
              <a:buSzPct val="135000"/>
              <a:buFont typeface="Wingdings" pitchFamily="2" charset="2"/>
              <a:buChar char="ü"/>
            </a:pPr>
            <a:r>
              <a:rPr lang="en-US" sz="2400" i="1" dirty="0" smtClean="0"/>
              <a:t>Call me or email me and let me know it’s DONE. </a:t>
            </a:r>
            <a:r>
              <a:rPr lang="en-US" sz="2400" i="1" dirty="0" err="1" smtClean="0">
                <a:sym typeface="Wingdings" pitchFamily="2" charset="2"/>
              </a:rPr>
              <a:t></a:t>
            </a:r>
            <a:r>
              <a:rPr lang="en-US" sz="2400" i="1" dirty="0" smtClean="0">
                <a:sym typeface="Wingdings" pitchFamily="2" charset="2"/>
              </a:rPr>
              <a:t> </a:t>
            </a:r>
            <a:r>
              <a:rPr lang="en-US" sz="2400" b="1" i="1" dirty="0" smtClean="0"/>
              <a:t/>
            </a:r>
            <a:br>
              <a:rPr lang="en-US" sz="2400" b="1" i="1" dirty="0" smtClean="0"/>
            </a:br>
            <a:endParaRPr lang="en-US" sz="2400" b="1" i="1" dirty="0" smtClean="0"/>
          </a:p>
        </p:txBody>
      </p:sp>
    </p:spTree>
  </p:cSld>
  <p:clrMapOvr>
    <a:masterClrMapping/>
  </p:clrMapOvr>
  <p:transition>
    <p:sndAc>
      <p:stSnd>
        <p:snd r:embed="rId3"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smtClean="0">
                <a:solidFill>
                  <a:srgbClr val="006DD0"/>
                </a:solidFill>
              </a:rPr>
              <a:t>About me</a:t>
            </a:r>
            <a:endParaRPr lang="en-US" dirty="0" smtClean="0">
              <a:solidFill>
                <a:srgbClr val="006DD0"/>
              </a:solidFill>
            </a:endParaRPr>
          </a:p>
        </p:txBody>
      </p:sp>
      <p:sp>
        <p:nvSpPr>
          <p:cNvPr id="4099" name="Rectangle 5"/>
          <p:cNvSpPr>
            <a:spLocks noGrp="1" noChangeArrowheads="1"/>
          </p:cNvSpPr>
          <p:nvPr>
            <p:ph sz="half" idx="1"/>
          </p:nvPr>
        </p:nvSpPr>
        <p:spPr>
          <a:xfrm>
            <a:off x="-2" y="1362074"/>
            <a:ext cx="4987638" cy="4855845"/>
          </a:xfrm>
        </p:spPr>
        <p:txBody>
          <a:bodyPr/>
          <a:lstStyle/>
          <a:p>
            <a:pPr>
              <a:buClr>
                <a:srgbClr val="FF9900"/>
              </a:buClr>
              <a:buSzPct val="140000"/>
              <a:defRPr/>
            </a:pPr>
            <a:r>
              <a:rPr lang="en-US" sz="2200" dirty="0" smtClean="0"/>
              <a:t>15+ years experience in law, business, finance, international development, research, clean tech</a:t>
            </a:r>
            <a:br>
              <a:rPr lang="en-US" sz="2200" dirty="0" smtClean="0"/>
            </a:br>
            <a:endParaRPr lang="en-US" sz="2200" dirty="0" smtClean="0"/>
          </a:p>
          <a:p>
            <a:pPr>
              <a:buClr>
                <a:srgbClr val="FF9900"/>
              </a:buClr>
              <a:buSzPct val="140000"/>
              <a:defRPr/>
            </a:pPr>
            <a:r>
              <a:rPr lang="en-US" sz="2200" dirty="0" smtClean="0"/>
              <a:t>Education: B.Sc. and LLM, London School of Economics; MBA, Wharton Business School (</a:t>
            </a:r>
            <a:r>
              <a:rPr lang="en-US" sz="2200" dirty="0" err="1" smtClean="0"/>
              <a:t>UPenn</a:t>
            </a:r>
            <a:r>
              <a:rPr lang="en-US" sz="2200" dirty="0" smtClean="0"/>
              <a:t>) </a:t>
            </a:r>
            <a:br>
              <a:rPr lang="en-US" sz="2200" dirty="0" smtClean="0"/>
            </a:br>
            <a:endParaRPr lang="en-US" sz="2200" dirty="0" smtClean="0"/>
          </a:p>
          <a:p>
            <a:pPr>
              <a:buClr>
                <a:srgbClr val="FF9900"/>
              </a:buClr>
              <a:buSzPct val="140000"/>
              <a:defRPr/>
            </a:pPr>
            <a:r>
              <a:rPr lang="en-US" sz="2200" dirty="0" smtClean="0"/>
              <a:t>Employers: World Bank, World Resources Institute, Merrill Lynch, Citigroup, Lehman Brothers, AMR Research, Gartner</a:t>
            </a:r>
            <a:br>
              <a:rPr lang="en-US" sz="2200" dirty="0" smtClean="0"/>
            </a:br>
            <a:endParaRPr lang="en-US" sz="2200" dirty="0" smtClean="0"/>
          </a:p>
          <a:p>
            <a:pPr>
              <a:buClr>
                <a:srgbClr val="FF9900"/>
              </a:buClr>
              <a:buSzPct val="140000"/>
              <a:defRPr/>
            </a:pPr>
            <a:r>
              <a:rPr lang="en-US" sz="2200" dirty="0" smtClean="0"/>
              <a:t>Founder &amp; CEO, </a:t>
            </a:r>
            <a:r>
              <a:rPr lang="en-US" sz="2200" dirty="0" err="1" smtClean="0"/>
              <a:t>Lumiere</a:t>
            </a:r>
            <a:r>
              <a:rPr lang="en-US" sz="2200" dirty="0" smtClean="0"/>
              <a:t>: mentoring, counseling, &amp; coaching</a:t>
            </a:r>
            <a:endParaRPr lang="en-US" sz="2400" dirty="0" smtClean="0"/>
          </a:p>
          <a:p>
            <a:pPr>
              <a:buClr>
                <a:srgbClr val="FF9900"/>
              </a:buClr>
              <a:buSzPct val="140000"/>
              <a:buFont typeface="Wingdings" pitchFamily="2" charset="2"/>
              <a:buChar char="ü"/>
              <a:defRPr/>
            </a:pPr>
            <a:endParaRPr lang="en-US" sz="2400" dirty="0" smtClean="0"/>
          </a:p>
          <a:p>
            <a:pPr lvl="8">
              <a:buClr>
                <a:srgbClr val="FF9900"/>
              </a:buClr>
              <a:buSzPct val="140000"/>
              <a:buNone/>
              <a:defRPr/>
            </a:pPr>
            <a:r>
              <a:rPr lang="en-US" sz="1400" dirty="0" smtClean="0"/>
              <a:t>				</a:t>
            </a:r>
            <a:endParaRPr lang="en-US" b="1" dirty="0" smtClean="0"/>
          </a:p>
          <a:p>
            <a:pPr>
              <a:buClr>
                <a:srgbClr val="FF9900"/>
              </a:buClr>
              <a:buSzPct val="140000"/>
              <a:buFont typeface="Wingdings" pitchFamily="2" charset="2"/>
              <a:buChar char="ü"/>
              <a:defRPr/>
            </a:pPr>
            <a:endParaRPr lang="en-US" sz="2400" dirty="0" smtClean="0"/>
          </a:p>
          <a:p>
            <a:pPr>
              <a:buClr>
                <a:srgbClr val="FF9900"/>
              </a:buClr>
              <a:buSzPct val="140000"/>
              <a:buNone/>
              <a:defRPr/>
            </a:pPr>
            <a:r>
              <a:rPr lang="en-US" sz="2400" dirty="0" smtClean="0"/>
              <a:t/>
            </a:r>
            <a:br>
              <a:rPr lang="en-US" sz="2400" dirty="0" smtClean="0"/>
            </a:br>
            <a:r>
              <a:rPr lang="en-US" sz="2300" dirty="0" smtClean="0"/>
              <a:t/>
            </a:r>
            <a:br>
              <a:rPr lang="en-US" sz="2300" dirty="0" smtClean="0"/>
            </a:br>
            <a:endParaRPr lang="en-US" sz="2300" dirty="0" smtClean="0"/>
          </a:p>
          <a:p>
            <a:pPr marL="282575" indent="-282575">
              <a:buClr>
                <a:srgbClr val="FF9900"/>
              </a:buClr>
              <a:buSzPct val="140000"/>
              <a:buFont typeface="Wingdings" pitchFamily="2" charset="2"/>
              <a:buChar char="ü"/>
            </a:pPr>
            <a:endParaRPr lang="en-US" sz="2300" dirty="0" smtClean="0"/>
          </a:p>
        </p:txBody>
      </p:sp>
      <p:sp>
        <p:nvSpPr>
          <p:cNvPr id="9" name="Rectangle 5"/>
          <p:cNvSpPr>
            <a:spLocks noGrp="1" noChangeArrowheads="1"/>
          </p:cNvSpPr>
          <p:nvPr>
            <p:ph sz="half" idx="1"/>
          </p:nvPr>
        </p:nvSpPr>
        <p:spPr>
          <a:xfrm>
            <a:off x="5270267" y="4498744"/>
            <a:ext cx="3873733" cy="1486420"/>
          </a:xfrm>
        </p:spPr>
        <p:txBody>
          <a:bodyPr/>
          <a:lstStyle/>
          <a:p>
            <a:pPr>
              <a:buClr>
                <a:srgbClr val="FF9900"/>
              </a:buClr>
              <a:buSzPct val="140000"/>
              <a:buFont typeface="Wingdings" pitchFamily="2" charset="2"/>
              <a:buChar char="ü"/>
              <a:defRPr/>
            </a:pPr>
            <a:r>
              <a:rPr lang="en-US" sz="2000" dirty="0" smtClean="0"/>
              <a:t>Corporate + non-profit jobs</a:t>
            </a:r>
          </a:p>
          <a:p>
            <a:pPr>
              <a:buClr>
                <a:srgbClr val="FF9900"/>
              </a:buClr>
              <a:buSzPct val="140000"/>
              <a:buFont typeface="Wingdings" pitchFamily="2" charset="2"/>
              <a:buChar char="ü"/>
              <a:defRPr/>
            </a:pPr>
            <a:r>
              <a:rPr lang="en-US" sz="2000" dirty="0" smtClean="0"/>
              <a:t>English + French bilingual</a:t>
            </a:r>
          </a:p>
          <a:p>
            <a:pPr>
              <a:buClr>
                <a:srgbClr val="FF9900"/>
              </a:buClr>
              <a:buSzPct val="140000"/>
              <a:buFont typeface="Wingdings" pitchFamily="2" charset="2"/>
              <a:buChar char="ü"/>
              <a:defRPr/>
            </a:pPr>
            <a:r>
              <a:rPr lang="en-US" sz="2000" dirty="0" smtClean="0"/>
              <a:t>U.S. based + international jobs</a:t>
            </a:r>
          </a:p>
          <a:p>
            <a:pPr>
              <a:buClr>
                <a:srgbClr val="FF9900"/>
              </a:buClr>
              <a:buSzPct val="140000"/>
              <a:buFont typeface="Wingdings" pitchFamily="2" charset="2"/>
              <a:buChar char="ü"/>
              <a:defRPr/>
            </a:pPr>
            <a:endParaRPr lang="en-US" sz="2400" dirty="0" smtClean="0"/>
          </a:p>
          <a:p>
            <a:pPr>
              <a:buClr>
                <a:srgbClr val="FF9900"/>
              </a:buClr>
              <a:buSzPct val="140000"/>
              <a:buFont typeface="Wingdings" pitchFamily="2" charset="2"/>
              <a:buChar char="ü"/>
              <a:defRPr/>
            </a:pPr>
            <a:endParaRPr lang="en-US" sz="2400" dirty="0" smtClean="0"/>
          </a:p>
          <a:p>
            <a:pPr lvl="8">
              <a:buClr>
                <a:srgbClr val="FF9900"/>
              </a:buClr>
              <a:buSzPct val="140000"/>
              <a:buNone/>
              <a:defRPr/>
            </a:pPr>
            <a:r>
              <a:rPr lang="en-US" sz="1400" dirty="0" smtClean="0"/>
              <a:t>				</a:t>
            </a:r>
            <a:endParaRPr lang="en-US" b="1" dirty="0" smtClean="0"/>
          </a:p>
          <a:p>
            <a:pPr>
              <a:buClr>
                <a:srgbClr val="FF9900"/>
              </a:buClr>
              <a:buSzPct val="140000"/>
              <a:buFont typeface="Wingdings" pitchFamily="2" charset="2"/>
              <a:buChar char="ü"/>
              <a:defRPr/>
            </a:pPr>
            <a:endParaRPr lang="en-US" sz="2400" dirty="0" smtClean="0"/>
          </a:p>
          <a:p>
            <a:pPr>
              <a:buClr>
                <a:srgbClr val="FF9900"/>
              </a:buClr>
              <a:buSzPct val="140000"/>
              <a:buNone/>
              <a:defRPr/>
            </a:pPr>
            <a:r>
              <a:rPr lang="en-US" sz="2400" dirty="0" smtClean="0"/>
              <a:t/>
            </a:r>
            <a:br>
              <a:rPr lang="en-US" sz="2400" dirty="0" smtClean="0"/>
            </a:br>
            <a:r>
              <a:rPr lang="en-US" sz="2300" dirty="0" smtClean="0"/>
              <a:t/>
            </a:r>
            <a:br>
              <a:rPr lang="en-US" sz="2300" dirty="0" smtClean="0"/>
            </a:br>
            <a:endParaRPr lang="en-US" sz="2300" dirty="0" smtClean="0"/>
          </a:p>
          <a:p>
            <a:pPr marL="282575" indent="-282575">
              <a:buClr>
                <a:srgbClr val="FF9900"/>
              </a:buClr>
              <a:buSzPct val="140000"/>
              <a:buFont typeface="Wingdings" pitchFamily="2" charset="2"/>
              <a:buChar char="ü"/>
            </a:pPr>
            <a:endParaRPr lang="en-US" sz="2300" dirty="0" smtClean="0"/>
          </a:p>
        </p:txBody>
      </p:sp>
      <p:pic>
        <p:nvPicPr>
          <p:cNvPr id="24577" name="Picture 1"/>
          <p:cNvPicPr>
            <a:picLocks noChangeAspect="1" noChangeArrowheads="1"/>
          </p:cNvPicPr>
          <p:nvPr/>
        </p:nvPicPr>
        <p:blipFill>
          <a:blip r:embed="rId4" cstate="print"/>
          <a:srcRect/>
          <a:stretch>
            <a:fillRect/>
          </a:stretch>
        </p:blipFill>
        <p:spPr bwMode="auto">
          <a:xfrm>
            <a:off x="5210865" y="1330037"/>
            <a:ext cx="3633737" cy="2593571"/>
          </a:xfrm>
          <a:prstGeom prst="rect">
            <a:avLst/>
          </a:prstGeom>
          <a:noFill/>
          <a:ln w="9525">
            <a:noFill/>
            <a:miter lim="800000"/>
            <a:headEnd/>
            <a:tailEnd/>
          </a:ln>
        </p:spPr>
      </p:pic>
    </p:spTree>
  </p:cSld>
  <p:clrMapOvr>
    <a:masterClrMapping/>
  </p:clrMapOvr>
  <p:transition>
    <p:sndAc>
      <p:stSnd>
        <p:snd r:embed="rId3"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About </a:t>
            </a:r>
            <a:r>
              <a:rPr lang="en-US" dirty="0" err="1" smtClean="0"/>
              <a:t>Lumiere</a:t>
            </a:r>
            <a:endParaRPr lang="en-US" dirty="0" smtClean="0"/>
          </a:p>
        </p:txBody>
      </p:sp>
      <p:sp>
        <p:nvSpPr>
          <p:cNvPr id="4" name="Content Placeholder 2"/>
          <p:cNvSpPr>
            <a:spLocks noGrp="1"/>
          </p:cNvSpPr>
          <p:nvPr>
            <p:ph idx="1"/>
          </p:nvPr>
        </p:nvSpPr>
        <p:spPr>
          <a:xfrm>
            <a:off x="241540" y="1353701"/>
            <a:ext cx="5017191" cy="2620410"/>
          </a:xfrm>
        </p:spPr>
        <p:txBody>
          <a:bodyPr/>
          <a:lstStyle/>
          <a:p>
            <a:pPr marL="514350" lvl="0" indent="-514350">
              <a:buNone/>
              <a:defRPr/>
            </a:pPr>
            <a:r>
              <a:rPr lang="en-US" b="1" dirty="0" smtClean="0">
                <a:solidFill>
                  <a:srgbClr val="FF9900"/>
                </a:solidFill>
              </a:rPr>
              <a:t>Services  </a:t>
            </a:r>
          </a:p>
          <a:p>
            <a:pPr marL="514350" indent="-514350">
              <a:defRPr/>
            </a:pPr>
            <a:r>
              <a:rPr lang="en-US" sz="2400" dirty="0" smtClean="0"/>
              <a:t>Resume writing and review</a:t>
            </a:r>
          </a:p>
          <a:p>
            <a:pPr marL="514350" indent="-514350">
              <a:defRPr/>
            </a:pPr>
            <a:r>
              <a:rPr lang="en-US" sz="2400" dirty="0" smtClean="0"/>
              <a:t>LinkedIn profile optimization and search strategies</a:t>
            </a:r>
          </a:p>
          <a:p>
            <a:pPr marL="514350" indent="-514350">
              <a:defRPr/>
            </a:pPr>
            <a:r>
              <a:rPr lang="en-US" sz="2400" dirty="0" smtClean="0"/>
              <a:t>Job application materials and interview prep</a:t>
            </a:r>
          </a:p>
          <a:p>
            <a:pPr marL="514350" indent="-514350">
              <a:defRPr/>
            </a:pPr>
            <a:r>
              <a:rPr lang="en-US" sz="2400" dirty="0" smtClean="0"/>
              <a:t>Figuring out your unique skills, strengths, and talents</a:t>
            </a:r>
          </a:p>
          <a:p>
            <a:pPr marL="514350" indent="-514350">
              <a:defRPr/>
            </a:pPr>
            <a:r>
              <a:rPr lang="en-US" sz="2400" dirty="0" smtClean="0"/>
              <a:t>Figuring out next steps, and a long-term plan</a:t>
            </a:r>
          </a:p>
          <a:p>
            <a:pPr marL="514350" indent="-514350">
              <a:defRPr/>
            </a:pPr>
            <a:r>
              <a:rPr lang="en-US" sz="2400" dirty="0" smtClean="0"/>
              <a:t>Setting goals, milestones, and timelines</a:t>
            </a:r>
          </a:p>
          <a:p>
            <a:pPr marL="514350" indent="-514350">
              <a:buNone/>
              <a:defRPr/>
            </a:pPr>
            <a:endParaRPr lang="en-US" sz="2400" dirty="0" smtClean="0"/>
          </a:p>
          <a:p>
            <a:pPr marL="514350" indent="-514350">
              <a:defRPr/>
            </a:pPr>
            <a:endParaRPr lang="en-US" sz="2400" dirty="0" smtClean="0"/>
          </a:p>
          <a:p>
            <a:pPr marL="514350" indent="-514350">
              <a:buNone/>
              <a:defRPr/>
            </a:pPr>
            <a:endParaRPr lang="en-US" dirty="0"/>
          </a:p>
        </p:txBody>
      </p:sp>
      <p:sp>
        <p:nvSpPr>
          <p:cNvPr id="6" name="Rectangle 92"/>
          <p:cNvSpPr txBox="1">
            <a:spLocks noChangeArrowheads="1"/>
          </p:cNvSpPr>
          <p:nvPr/>
        </p:nvSpPr>
        <p:spPr bwMode="gray">
          <a:xfrm>
            <a:off x="5584767" y="1418770"/>
            <a:ext cx="4972397" cy="22034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347663" marR="0" lvl="0" indent="-347663" algn="l" defTabSz="914400" rtl="0" eaLnBrk="1" fontAlgn="base" latinLnBrk="0" hangingPunct="1">
              <a:lnSpc>
                <a:spcPct val="90000"/>
              </a:lnSpc>
              <a:spcBef>
                <a:spcPct val="30000"/>
              </a:spcBef>
              <a:spcAft>
                <a:spcPct val="10000"/>
              </a:spcAft>
              <a:buClr>
                <a:srgbClr val="00529B"/>
              </a:buClr>
              <a:buSzTx/>
              <a:tabLst/>
              <a:defRPr/>
            </a:pPr>
            <a:r>
              <a:rPr lang="en-US" sz="2800" b="1" kern="0" dirty="0" smtClean="0">
                <a:solidFill>
                  <a:srgbClr val="FF9900"/>
                </a:solidFill>
                <a:latin typeface="+mn-lt"/>
                <a:ea typeface="+mn-ea"/>
                <a:cs typeface="+mn-cs"/>
              </a:rPr>
              <a:t>Contact us </a:t>
            </a:r>
            <a:endParaRPr kumimoji="0" lang="en-US" sz="2800" b="1" i="0" u="none" strike="noStrike" kern="0" cap="none" spc="0" normalizeH="0" baseline="0" noProof="0" dirty="0" smtClean="0">
              <a:ln>
                <a:noFill/>
              </a:ln>
              <a:solidFill>
                <a:srgbClr val="FF9900"/>
              </a:solidFill>
              <a:effectLst/>
              <a:uLnTx/>
              <a:uFillTx/>
              <a:latin typeface="+mn-lt"/>
              <a:ea typeface="+mn-ea"/>
              <a:cs typeface="+mn-cs"/>
            </a:endParaRPr>
          </a:p>
          <a:p>
            <a:pPr marL="347663" marR="0" lvl="0" indent="-347663" algn="l" defTabSz="914400" rtl="0" eaLnBrk="1" fontAlgn="base" latinLnBrk="0" hangingPunct="1">
              <a:lnSpc>
                <a:spcPct val="90000"/>
              </a:lnSpc>
              <a:spcBef>
                <a:spcPct val="30000"/>
              </a:spcBef>
              <a:spcAft>
                <a:spcPct val="10000"/>
              </a:spcAft>
              <a:buClr>
                <a:srgbClr val="00529B"/>
              </a:buClr>
              <a:buSzTx/>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Ms. Hiranya Fernando</a:t>
            </a:r>
          </a:p>
          <a:p>
            <a:pPr marL="347663" marR="0" lvl="0" indent="-347663" algn="l" defTabSz="914400" rtl="0" eaLnBrk="1" fontAlgn="base" latinLnBrk="0" hangingPunct="1">
              <a:lnSpc>
                <a:spcPct val="90000"/>
              </a:lnSpc>
              <a:spcBef>
                <a:spcPct val="30000"/>
              </a:spcBef>
              <a:spcAft>
                <a:spcPct val="10000"/>
              </a:spcAft>
              <a:buClr>
                <a:srgbClr val="00529B"/>
              </a:buClr>
              <a:buSzTx/>
              <a:buFont typeface="Times" pitchFamily="18" charset="0"/>
              <a:buChar char="•"/>
              <a:tabLst/>
              <a:defRPr/>
            </a:pPr>
            <a:r>
              <a:rPr lang="en-US" sz="2000" kern="0" dirty="0" smtClean="0">
                <a:latin typeface="+mn-lt"/>
                <a:ea typeface="+mn-ea"/>
                <a:cs typeface="+mn-cs"/>
                <a:hlinkClick r:id="rId4"/>
              </a:rPr>
              <a:t>hiranyaf22</a:t>
            </a:r>
            <a:r>
              <a:rPr kumimoji="0" lang="en-US" sz="2000" b="0" i="0" u="none" strike="noStrike" kern="0" cap="none" spc="0" normalizeH="0" baseline="0" noProof="0" dirty="0" smtClean="0">
                <a:ln>
                  <a:noFill/>
                </a:ln>
                <a:solidFill>
                  <a:schemeClr val="tx1"/>
                </a:solidFill>
                <a:effectLst/>
                <a:uLnTx/>
                <a:uFillTx/>
                <a:latin typeface="+mn-lt"/>
                <a:ea typeface="+mn-ea"/>
                <a:cs typeface="+mn-cs"/>
                <a:hlinkClick r:id="rId4"/>
              </a:rPr>
              <a:t>@gmail.com</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7663" marR="0" lvl="0" indent="-347663" algn="l" defTabSz="914400" rtl="0" eaLnBrk="1" fontAlgn="base" latinLnBrk="0" hangingPunct="1">
              <a:lnSpc>
                <a:spcPct val="90000"/>
              </a:lnSpc>
              <a:spcBef>
                <a:spcPct val="30000"/>
              </a:spcBef>
              <a:spcAft>
                <a:spcPct val="10000"/>
              </a:spcAft>
              <a:buClr>
                <a:srgbClr val="00529B"/>
              </a:buClr>
              <a:buSzTx/>
              <a:buFont typeface="Times" pitchFamily="18" charset="0"/>
              <a:buChar char="•"/>
              <a:tabLst/>
              <a:defRPr/>
            </a:pPr>
            <a:r>
              <a:rPr lang="en-US" sz="2000" kern="0" dirty="0" smtClean="0">
                <a:latin typeface="+mn-lt"/>
                <a:ea typeface="+mn-ea"/>
                <a:cs typeface="+mn-cs"/>
                <a:hlinkClick r:id="rId5"/>
              </a:rPr>
              <a:t>www.lumiereworld.com</a:t>
            </a:r>
            <a:endParaRPr lang="en-US" sz="2000" kern="0" dirty="0" smtClean="0">
              <a:latin typeface="+mn-lt"/>
              <a:ea typeface="+mn-ea"/>
              <a:cs typeface="+mn-cs"/>
            </a:endParaRPr>
          </a:p>
          <a:p>
            <a:pPr marL="347663" marR="0" lvl="0" indent="-347663" algn="l" defTabSz="914400" rtl="0" eaLnBrk="1" fontAlgn="base" latinLnBrk="0" hangingPunct="1">
              <a:lnSpc>
                <a:spcPct val="90000"/>
              </a:lnSpc>
              <a:spcBef>
                <a:spcPct val="30000"/>
              </a:spcBef>
              <a:spcAft>
                <a:spcPct val="10000"/>
              </a:spcAft>
              <a:buClr>
                <a:srgbClr val="00529B"/>
              </a:buClr>
              <a:buSzTx/>
              <a:buFont typeface="Times" pitchFamily="18" charset="0"/>
              <a:buChar char="•"/>
              <a:tabLst/>
              <a:defRPr/>
            </a:pPr>
            <a:r>
              <a:rPr lang="en-US" sz="2000" kern="0" dirty="0" smtClean="0">
                <a:latin typeface="+mn-lt"/>
                <a:ea typeface="+mn-ea"/>
                <a:cs typeface="+mn-cs"/>
              </a:rPr>
              <a:t>Colombo mobile: </a:t>
            </a:r>
            <a:br>
              <a:rPr lang="en-US" sz="2000" kern="0" dirty="0" smtClean="0">
                <a:latin typeface="+mn-lt"/>
                <a:ea typeface="+mn-ea"/>
                <a:cs typeface="+mn-cs"/>
              </a:rPr>
            </a:br>
            <a:r>
              <a:rPr lang="en-US" sz="2000" kern="0" dirty="0" smtClean="0">
                <a:latin typeface="+mn-lt"/>
                <a:ea typeface="+mn-ea"/>
                <a:cs typeface="+mn-cs"/>
              </a:rPr>
              <a:t>077 352 1909 </a:t>
            </a:r>
          </a:p>
          <a:p>
            <a:pPr marL="347663" marR="0" lvl="0" indent="-347663" algn="l" defTabSz="914400" rtl="0" eaLnBrk="1" fontAlgn="base" latinLnBrk="0" hangingPunct="1">
              <a:lnSpc>
                <a:spcPct val="90000"/>
              </a:lnSpc>
              <a:spcBef>
                <a:spcPct val="30000"/>
              </a:spcBef>
              <a:spcAft>
                <a:spcPct val="10000"/>
              </a:spcAft>
              <a:buClr>
                <a:srgbClr val="00529B"/>
              </a:buClr>
              <a:buSzTx/>
              <a:buFont typeface="Times" pitchFamily="18" charset="0"/>
              <a:buChar char="•"/>
              <a:tabLst/>
              <a:defRPr/>
            </a:pPr>
            <a:r>
              <a:rPr lang="en-US" sz="2000" kern="0" dirty="0" smtClean="0">
                <a:latin typeface="+mn-lt"/>
                <a:ea typeface="+mn-ea"/>
                <a:cs typeface="+mn-cs"/>
              </a:rPr>
              <a:t>U.S. mobile:</a:t>
            </a:r>
            <a:br>
              <a:rPr lang="en-US" sz="2000" kern="0" dirty="0" smtClean="0">
                <a:latin typeface="+mn-lt"/>
                <a:ea typeface="+mn-ea"/>
                <a:cs typeface="+mn-cs"/>
              </a:rPr>
            </a:br>
            <a:r>
              <a:rPr lang="en-US" sz="2000" kern="0" dirty="0" smtClean="0">
                <a:latin typeface="+mn-lt"/>
                <a:ea typeface="+mn-ea"/>
                <a:cs typeface="+mn-cs"/>
              </a:rPr>
              <a:t>+1 202 302 3640</a:t>
            </a:r>
          </a:p>
          <a:p>
            <a:pPr marL="347663" marR="0" lvl="0" indent="-347663" algn="l" defTabSz="914400" rtl="0" eaLnBrk="1" fontAlgn="base" latinLnBrk="0" hangingPunct="1">
              <a:lnSpc>
                <a:spcPct val="90000"/>
              </a:lnSpc>
              <a:spcBef>
                <a:spcPct val="30000"/>
              </a:spcBef>
              <a:spcAft>
                <a:spcPct val="10000"/>
              </a:spcAft>
              <a:buClr>
                <a:srgbClr val="00529B"/>
              </a:buClr>
              <a:buSzTx/>
              <a:buFont typeface="Times" pitchFamily="18" charset="0"/>
              <a:buChar char="•"/>
              <a:tabLst/>
              <a:defRPr/>
            </a:pPr>
            <a:r>
              <a:rPr lang="en-US" sz="2000" kern="0" dirty="0" smtClean="0">
                <a:latin typeface="+mn-lt"/>
                <a:ea typeface="+mn-ea"/>
                <a:cs typeface="+mn-cs"/>
              </a:rPr>
              <a:t>Skype: hiranya22</a:t>
            </a:r>
          </a:p>
          <a:p>
            <a:pPr marL="347663" marR="0" lvl="0" indent="-347663" algn="l" defTabSz="914400" rtl="0" eaLnBrk="1" fontAlgn="base" latinLnBrk="0" hangingPunct="1">
              <a:lnSpc>
                <a:spcPct val="90000"/>
              </a:lnSpc>
              <a:spcBef>
                <a:spcPct val="30000"/>
              </a:spcBef>
              <a:spcAft>
                <a:spcPct val="10000"/>
              </a:spcAft>
              <a:buClr>
                <a:srgbClr val="00529B"/>
              </a:buClr>
              <a:buSzTx/>
              <a:tabLst/>
              <a:defRPr/>
            </a:pPr>
            <a:r>
              <a:rPr lang="en-US" sz="2000" kern="0" dirty="0" smtClean="0">
                <a:latin typeface="+mn-lt"/>
                <a:ea typeface="+mn-ea"/>
                <a:cs typeface="+mn-cs"/>
              </a:rPr>
              <a:t> </a:t>
            </a:r>
          </a:p>
          <a:p>
            <a:pPr marL="347663" marR="0" lvl="0" indent="-347663" algn="l" defTabSz="914400" rtl="0" eaLnBrk="1" fontAlgn="base" latinLnBrk="0" hangingPunct="1">
              <a:lnSpc>
                <a:spcPct val="90000"/>
              </a:lnSpc>
              <a:spcBef>
                <a:spcPct val="30000"/>
              </a:spcBef>
              <a:spcAft>
                <a:spcPct val="10000"/>
              </a:spcAft>
              <a:buClr>
                <a:srgbClr val="00529B"/>
              </a:buClr>
              <a:buSzTx/>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ndAc>
      <p:stSnd>
        <p:snd r:embed="rId3"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dirty="0" smtClean="0">
                <a:solidFill>
                  <a:srgbClr val="006DD0"/>
                </a:solidFill>
              </a:rPr>
              <a:t>Tell Me About You </a:t>
            </a:r>
          </a:p>
        </p:txBody>
      </p:sp>
      <p:sp>
        <p:nvSpPr>
          <p:cNvPr id="4099" name="Rectangle 5"/>
          <p:cNvSpPr>
            <a:spLocks noGrp="1" noChangeArrowheads="1"/>
          </p:cNvSpPr>
          <p:nvPr>
            <p:ph sz="half" idx="1"/>
          </p:nvPr>
        </p:nvSpPr>
        <p:spPr>
          <a:xfrm>
            <a:off x="237067" y="1896245"/>
            <a:ext cx="6194213" cy="4022725"/>
          </a:xfrm>
        </p:spPr>
        <p:txBody>
          <a:bodyPr/>
          <a:lstStyle/>
          <a:p>
            <a:pPr>
              <a:lnSpc>
                <a:spcPts val="3820"/>
              </a:lnSpc>
            </a:pPr>
            <a:r>
              <a:rPr lang="en-US" sz="2400" dirty="0" smtClean="0"/>
              <a:t>You don’t like your job (or boss, colleagues, or the industry you work in)</a:t>
            </a:r>
          </a:p>
          <a:p>
            <a:pPr>
              <a:lnSpc>
                <a:spcPts val="3820"/>
              </a:lnSpc>
            </a:pPr>
            <a:r>
              <a:rPr lang="en-US" sz="2400" dirty="0" smtClean="0"/>
              <a:t>You are in an active job search and need help with CV, LinkedIn, applications etc. </a:t>
            </a:r>
          </a:p>
          <a:p>
            <a:pPr>
              <a:lnSpc>
                <a:spcPts val="3820"/>
              </a:lnSpc>
            </a:pPr>
            <a:r>
              <a:rPr lang="en-US" sz="2400" dirty="0" smtClean="0"/>
              <a:t>You feel stuck, unmotivated at work, and this is affecting your general happiness</a:t>
            </a:r>
          </a:p>
          <a:p>
            <a:pPr>
              <a:lnSpc>
                <a:spcPts val="3820"/>
              </a:lnSpc>
            </a:pPr>
            <a:r>
              <a:rPr lang="en-US" sz="2400" dirty="0" smtClean="0"/>
              <a:t>You wish to find more meaning in your work + life.. you want to match your unique talent to the world’s call</a:t>
            </a:r>
          </a:p>
        </p:txBody>
      </p:sp>
      <p:sp>
        <p:nvSpPr>
          <p:cNvPr id="4" name="TextBox 3"/>
          <p:cNvSpPr txBox="1"/>
          <p:nvPr/>
        </p:nvSpPr>
        <p:spPr>
          <a:xfrm>
            <a:off x="475827" y="1286933"/>
            <a:ext cx="6333066" cy="618631"/>
          </a:xfrm>
          <a:prstGeom prst="rect">
            <a:avLst/>
          </a:prstGeom>
          <a:noFill/>
        </p:spPr>
        <p:txBody>
          <a:bodyPr wrap="square" rtlCol="0">
            <a:spAutoFit/>
          </a:bodyPr>
          <a:lstStyle/>
          <a:p>
            <a:pPr algn="l"/>
            <a:r>
              <a:rPr lang="en-US" sz="3800" i="1" smtClean="0">
                <a:solidFill>
                  <a:srgbClr val="FFE164"/>
                </a:solidFill>
              </a:rPr>
              <a:t>Why are </a:t>
            </a:r>
            <a:r>
              <a:rPr lang="en-US" sz="3800" i="1" u="sng" smtClean="0">
                <a:solidFill>
                  <a:srgbClr val="FFE164"/>
                </a:solidFill>
              </a:rPr>
              <a:t>you</a:t>
            </a:r>
            <a:r>
              <a:rPr lang="en-US" sz="3800" i="1" smtClean="0">
                <a:solidFill>
                  <a:srgbClr val="FFE164"/>
                </a:solidFill>
              </a:rPr>
              <a:t> here? </a:t>
            </a:r>
            <a:endParaRPr lang="en-US" sz="3800" i="1" dirty="0">
              <a:solidFill>
                <a:srgbClr val="FFE164"/>
              </a:solidFill>
            </a:endParaRPr>
          </a:p>
        </p:txBody>
      </p:sp>
      <p:sp>
        <p:nvSpPr>
          <p:cNvPr id="7" name="Down Arrow 6"/>
          <p:cNvSpPr/>
          <p:nvPr/>
        </p:nvSpPr>
        <p:spPr bwMode="auto">
          <a:xfrm>
            <a:off x="6446520" y="1691640"/>
            <a:ext cx="1021080" cy="4617720"/>
          </a:xfrm>
          <a:prstGeom prst="downArrow">
            <a:avLst/>
          </a:prstGeom>
          <a:solidFill>
            <a:schemeClr val="accent2">
              <a:lumMod val="40000"/>
              <a:lumOff val="60000"/>
            </a:schemeClr>
          </a:solidFill>
          <a:ln w="12700" cap="flat" cmpd="sng" algn="ctr">
            <a:noFill/>
            <a:prstDash val="solid"/>
            <a:round/>
            <a:headEnd type="none" w="med" len="med"/>
            <a:tailEnd type="none" w="med" len="med"/>
          </a:ln>
          <a:effectLst>
            <a:glow rad="63500">
              <a:schemeClr val="accent3">
                <a:satMod val="175000"/>
                <a:alpha val="40000"/>
              </a:schemeClr>
            </a:glow>
            <a:outerShdw blurRad="50800" dist="38100" dir="10800000" algn="r" rotWithShape="0">
              <a:prstClr val="black">
                <a:alpha val="40000"/>
              </a:prstClr>
            </a:out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274320" y="5410200"/>
            <a:ext cx="5654040" cy="1249680"/>
          </a:xfrm>
          <a:prstGeom prst="ellipse">
            <a:avLst/>
          </a:prstGeom>
          <a:noFill/>
          <a:ln w="12700" cap="flat" cmpd="sng" algn="ctr">
            <a:solidFill>
              <a:srgbClr val="FF99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7284720" y="1695641"/>
            <a:ext cx="1554480" cy="590931"/>
          </a:xfrm>
          <a:prstGeom prst="rect">
            <a:avLst/>
          </a:prstGeom>
          <a:noFill/>
        </p:spPr>
        <p:txBody>
          <a:bodyPr wrap="square" rtlCol="0">
            <a:spAutoFit/>
          </a:bodyPr>
          <a:lstStyle/>
          <a:p>
            <a:r>
              <a:rPr lang="en-US" sz="1800" dirty="0" smtClean="0"/>
              <a:t>Immediate, specific</a:t>
            </a:r>
            <a:endParaRPr lang="en-US" sz="1800" dirty="0"/>
          </a:p>
        </p:txBody>
      </p:sp>
      <p:sp>
        <p:nvSpPr>
          <p:cNvPr id="12" name="TextBox 11"/>
          <p:cNvSpPr txBox="1"/>
          <p:nvPr/>
        </p:nvSpPr>
        <p:spPr>
          <a:xfrm>
            <a:off x="7391400" y="5084159"/>
            <a:ext cx="1752600" cy="840230"/>
          </a:xfrm>
          <a:prstGeom prst="rect">
            <a:avLst/>
          </a:prstGeom>
          <a:noFill/>
        </p:spPr>
        <p:txBody>
          <a:bodyPr wrap="square" rtlCol="0">
            <a:spAutoFit/>
          </a:bodyPr>
          <a:lstStyle/>
          <a:p>
            <a:r>
              <a:rPr lang="en-US" sz="1800" dirty="0" smtClean="0"/>
              <a:t>Deeper, more complex, longer term</a:t>
            </a:r>
            <a:endParaRPr lang="en-US" sz="1800" dirty="0"/>
          </a:p>
        </p:txBody>
      </p:sp>
    </p:spTree>
  </p:cSld>
  <p:clrMapOvr>
    <a:masterClrMapping/>
  </p:clrMapOvr>
  <p:transition>
    <p:sndAc>
      <p:stSnd>
        <p:snd r:embed="rId3"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
            </a:r>
            <a:br>
              <a:rPr lang="en-US" smtClean="0"/>
            </a:br>
            <a:r>
              <a:rPr lang="en-US"/>
              <a:t/>
            </a:r>
            <a:br>
              <a:rPr lang="en-US"/>
            </a:br>
            <a:r>
              <a:rPr lang="en-US" smtClean="0"/>
              <a:t/>
            </a:r>
            <a:br>
              <a:rPr lang="en-US" smtClean="0"/>
            </a:br>
            <a:r>
              <a:rPr lang="en-US" smtClean="0"/>
              <a:t/>
            </a:r>
            <a:br>
              <a:rPr lang="en-US" smtClean="0"/>
            </a:br>
            <a:r>
              <a:rPr lang="en-US" smtClean="0"/>
              <a:t>A third of your life is spent on the job</a:t>
            </a:r>
            <a:endParaRPr lang="en-US"/>
          </a:p>
        </p:txBody>
      </p:sp>
      <p:sp>
        <p:nvSpPr>
          <p:cNvPr id="3" name="Content Placeholder 2"/>
          <p:cNvSpPr>
            <a:spLocks noGrp="1"/>
          </p:cNvSpPr>
          <p:nvPr>
            <p:ph idx="1"/>
          </p:nvPr>
        </p:nvSpPr>
        <p:spPr>
          <a:xfrm>
            <a:off x="285750" y="1362075"/>
            <a:ext cx="8356600" cy="685372"/>
          </a:xfrm>
        </p:spPr>
        <p:txBody>
          <a:bodyPr/>
          <a:lstStyle/>
          <a:p>
            <a:pPr>
              <a:buNone/>
            </a:pPr>
            <a:r>
              <a:rPr lang="en-US" dirty="0" smtClean="0"/>
              <a:t>Your job = 10 out of the 16 hours you are awake.  </a:t>
            </a:r>
          </a:p>
        </p:txBody>
      </p:sp>
      <p:sp>
        <p:nvSpPr>
          <p:cNvPr id="4" name="Rectangle 3"/>
          <p:cNvSpPr/>
          <p:nvPr/>
        </p:nvSpPr>
        <p:spPr>
          <a:xfrm>
            <a:off x="291452" y="4955019"/>
            <a:ext cx="8852548" cy="1391150"/>
          </a:xfrm>
          <a:prstGeom prst="rect">
            <a:avLst/>
          </a:prstGeom>
        </p:spPr>
        <p:txBody>
          <a:bodyPr wrap="square">
            <a:spAutoFit/>
          </a:bodyPr>
          <a:lstStyle/>
          <a:p>
            <a:pPr algn="l">
              <a:buFont typeface="Arial" pitchFamily="34" charset="0"/>
              <a:buChar char="•"/>
            </a:pPr>
            <a:r>
              <a:rPr lang="en-US" dirty="0" smtClean="0"/>
              <a:t>It’s a problem if you are unhappy during this time.</a:t>
            </a:r>
          </a:p>
          <a:p>
            <a:pPr algn="l">
              <a:buFont typeface="Arial" pitchFamily="34" charset="0"/>
              <a:buChar char="•"/>
            </a:pPr>
            <a:r>
              <a:rPr lang="en-US" dirty="0" smtClean="0"/>
              <a:t>It’s not just your productivity that is impacted.. </a:t>
            </a:r>
          </a:p>
          <a:p>
            <a:pPr algn="l">
              <a:buFont typeface="Arial" pitchFamily="34" charset="0"/>
              <a:buChar char="•"/>
            </a:pPr>
            <a:r>
              <a:rPr lang="en-US" dirty="0" smtClean="0"/>
              <a:t>The world loses out on your talent</a:t>
            </a:r>
            <a:endParaRPr lang="en-US" dirty="0"/>
          </a:p>
        </p:txBody>
      </p:sp>
      <p:graphicFrame>
        <p:nvGraphicFramePr>
          <p:cNvPr id="6" name="Chart 5"/>
          <p:cNvGraphicFramePr/>
          <p:nvPr/>
        </p:nvGraphicFramePr>
        <p:xfrm>
          <a:off x="409336" y="2076358"/>
          <a:ext cx="3779986" cy="2644145"/>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2"/>
          <p:cNvSpPr txBox="1">
            <a:spLocks/>
          </p:cNvSpPr>
          <p:nvPr/>
        </p:nvSpPr>
        <p:spPr bwMode="gray">
          <a:xfrm>
            <a:off x="1310135" y="2917357"/>
            <a:ext cx="756091" cy="324436"/>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347663" marR="0" lvl="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a:pPr>
            <a:r>
              <a:rPr kumimoji="0" lang="en-US" sz="1000" b="0" i="0" u="none" strike="noStrike" kern="0" cap="none" spc="0" normalizeH="0" baseline="0" noProof="0" dirty="0" smtClean="0">
                <a:ln>
                  <a:noFill/>
                </a:ln>
                <a:solidFill>
                  <a:schemeClr val="tx1"/>
                </a:solidFill>
                <a:effectLst/>
                <a:uLnTx/>
                <a:uFillTx/>
                <a:latin typeface="+mn-lt"/>
                <a:ea typeface="+mn-ea"/>
                <a:cs typeface="+mn-cs"/>
              </a:rPr>
              <a:t>Asleep</a:t>
            </a:r>
          </a:p>
        </p:txBody>
      </p:sp>
      <p:sp>
        <p:nvSpPr>
          <p:cNvPr id="8" name="Content Placeholder 2"/>
          <p:cNvSpPr txBox="1">
            <a:spLocks/>
          </p:cNvSpPr>
          <p:nvPr/>
        </p:nvSpPr>
        <p:spPr bwMode="gray">
          <a:xfrm>
            <a:off x="2543039" y="2861220"/>
            <a:ext cx="756091" cy="324436"/>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347663" marR="0" lvl="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a:pPr>
            <a:r>
              <a:rPr kumimoji="0" lang="en-US" sz="1000" b="0" i="0" u="none" strike="noStrike" kern="0" cap="none" spc="0" normalizeH="0" baseline="0" noProof="0" dirty="0" smtClean="0">
                <a:ln>
                  <a:noFill/>
                </a:ln>
                <a:solidFill>
                  <a:schemeClr val="tx1"/>
                </a:solidFill>
                <a:effectLst/>
                <a:uLnTx/>
                <a:uFillTx/>
                <a:latin typeface="+mn-lt"/>
                <a:ea typeface="+mn-ea"/>
                <a:cs typeface="+mn-cs"/>
              </a:rPr>
              <a:t>Awake</a:t>
            </a:r>
          </a:p>
        </p:txBody>
      </p:sp>
      <p:graphicFrame>
        <p:nvGraphicFramePr>
          <p:cNvPr id="9" name="Chart 8"/>
          <p:cNvGraphicFramePr/>
          <p:nvPr/>
        </p:nvGraphicFramePr>
        <p:xfrm>
          <a:off x="4674483" y="2114273"/>
          <a:ext cx="2585745" cy="2454568"/>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p:cNvCxnSpPr/>
          <p:nvPr/>
        </p:nvCxnSpPr>
        <p:spPr bwMode="auto">
          <a:xfrm flipV="1">
            <a:off x="3601679" y="2388688"/>
            <a:ext cx="1687103" cy="796230"/>
          </a:xfrm>
          <a:prstGeom prst="line">
            <a:avLst/>
          </a:prstGeom>
          <a:solidFill>
            <a:srgbClr val="00529B"/>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3563767" y="3412412"/>
            <a:ext cx="1554409" cy="947892"/>
          </a:xfrm>
          <a:prstGeom prst="line">
            <a:avLst/>
          </a:prstGeom>
          <a:solidFill>
            <a:srgbClr val="00529B"/>
          </a:solidFill>
          <a:ln w="12700" cap="flat" cmpd="sng" algn="ctr">
            <a:solidFill>
              <a:schemeClr val="tx1"/>
            </a:solidFill>
            <a:prstDash val="solid"/>
            <a:round/>
            <a:headEnd type="none" w="med" len="med"/>
            <a:tailEnd type="none" w="med" len="med"/>
          </a:ln>
          <a:effectLst/>
        </p:spPr>
      </p:cxnSp>
    </p:spTree>
  </p:cSld>
  <p:clrMapOvr>
    <a:masterClrMapping/>
  </p:clrMapOvr>
  <p:transition>
    <p:sndAc>
      <p:stSnd>
        <p:snd r:embed="rId3"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slide</a:t>
            </a:r>
            <a:endParaRPr lang="en-US" dirty="0"/>
          </a:p>
        </p:txBody>
      </p:sp>
      <p:pic>
        <p:nvPicPr>
          <p:cNvPr id="4" name="Picture 3"/>
          <p:cNvPicPr>
            <a:picLocks noChangeAspect="1"/>
          </p:cNvPicPr>
          <p:nvPr/>
        </p:nvPicPr>
        <p:blipFill>
          <a:blip r:embed="rId3"/>
          <a:stretch>
            <a:fillRect/>
          </a:stretch>
        </p:blipFill>
        <p:spPr>
          <a:xfrm>
            <a:off x="325932" y="1138052"/>
            <a:ext cx="5719948" cy="5719948"/>
          </a:xfrm>
          <a:prstGeom prst="rect">
            <a:avLst/>
          </a:prstGeom>
        </p:spPr>
      </p:pic>
      <p:sp>
        <p:nvSpPr>
          <p:cNvPr id="5" name="Content Placeholder 2"/>
          <p:cNvSpPr>
            <a:spLocks noGrp="1"/>
          </p:cNvSpPr>
          <p:nvPr>
            <p:ph idx="1"/>
          </p:nvPr>
        </p:nvSpPr>
        <p:spPr>
          <a:xfrm>
            <a:off x="6362734" y="1717103"/>
            <a:ext cx="2617661" cy="2664647"/>
          </a:xfrm>
        </p:spPr>
        <p:txBody>
          <a:bodyPr/>
          <a:lstStyle/>
          <a:p>
            <a:pPr lvl="0">
              <a:buNone/>
            </a:pPr>
            <a:r>
              <a:rPr lang="en-US" sz="2400" dirty="0" smtClean="0">
                <a:solidFill>
                  <a:schemeClr val="accent6">
                    <a:lumMod val="50000"/>
                  </a:schemeClr>
                </a:solidFill>
                <a:latin typeface="+mj-lt"/>
                <a:ea typeface="+mj-ea"/>
                <a:cs typeface="+mj-cs"/>
              </a:rPr>
              <a:t>Need all </a:t>
            </a:r>
            <a:r>
              <a:rPr lang="en-US" sz="2400" u="sng" dirty="0" smtClean="0">
                <a:solidFill>
                  <a:schemeClr val="accent6">
                    <a:lumMod val="50000"/>
                  </a:schemeClr>
                </a:solidFill>
                <a:latin typeface="+mj-lt"/>
                <a:ea typeface="+mj-ea"/>
                <a:cs typeface="+mj-cs"/>
              </a:rPr>
              <a:t>three</a:t>
            </a:r>
            <a:r>
              <a:rPr lang="en-US" sz="2400" dirty="0" smtClean="0">
                <a:solidFill>
                  <a:schemeClr val="accent6">
                    <a:lumMod val="50000"/>
                  </a:schemeClr>
                </a:solidFill>
                <a:latin typeface="+mj-lt"/>
                <a:ea typeface="+mj-ea"/>
                <a:cs typeface="+mj-cs"/>
              </a:rPr>
              <a:t>:</a:t>
            </a:r>
          </a:p>
          <a:p>
            <a:pPr lvl="0">
              <a:buFont typeface="Wingdings" pitchFamily="2" charset="2"/>
              <a:buChar char="Ø"/>
            </a:pPr>
            <a:r>
              <a:rPr lang="en-US" sz="2400" dirty="0" smtClean="0">
                <a:solidFill>
                  <a:schemeClr val="accent6">
                    <a:lumMod val="50000"/>
                  </a:schemeClr>
                </a:solidFill>
                <a:latin typeface="+mj-lt"/>
                <a:ea typeface="+mj-ea"/>
                <a:cs typeface="+mj-cs"/>
              </a:rPr>
              <a:t>Passion</a:t>
            </a:r>
          </a:p>
          <a:p>
            <a:pPr lvl="0">
              <a:buFont typeface="Wingdings" pitchFamily="2" charset="2"/>
              <a:buChar char="Ø"/>
            </a:pPr>
            <a:r>
              <a:rPr lang="en-US" sz="2400" dirty="0" smtClean="0">
                <a:solidFill>
                  <a:schemeClr val="accent6">
                    <a:lumMod val="50000"/>
                  </a:schemeClr>
                </a:solidFill>
                <a:latin typeface="+mj-lt"/>
                <a:ea typeface="+mj-ea"/>
                <a:cs typeface="+mj-cs"/>
              </a:rPr>
              <a:t>Talent </a:t>
            </a:r>
          </a:p>
          <a:p>
            <a:pPr lvl="0">
              <a:buFont typeface="Wingdings" pitchFamily="2" charset="2"/>
              <a:buChar char="Ø"/>
            </a:pPr>
            <a:r>
              <a:rPr lang="en-US" sz="2400" dirty="0" smtClean="0">
                <a:solidFill>
                  <a:schemeClr val="accent6">
                    <a:lumMod val="50000"/>
                  </a:schemeClr>
                </a:solidFill>
                <a:latin typeface="+mj-lt"/>
                <a:ea typeface="+mj-ea"/>
                <a:cs typeface="+mj-cs"/>
              </a:rPr>
              <a:t>Money</a:t>
            </a:r>
            <a:endParaRPr lang="en-US" sz="3600" dirty="0" smtClean="0">
              <a:latin typeface="+mj-lt"/>
              <a:ea typeface="+mj-ea"/>
              <a:cs typeface="+mj-cs"/>
            </a:endParaRPr>
          </a:p>
        </p:txBody>
      </p:sp>
    </p:spTree>
  </p:cSld>
  <p:clrMapOvr>
    <a:masterClrMapping/>
  </p:clrMapOvr>
  <p:transition>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dirty="0" smtClean="0">
                <a:solidFill>
                  <a:srgbClr val="006DD0"/>
                </a:solidFill>
              </a:rPr>
              <a:t>Identifying your </a:t>
            </a:r>
            <a:r>
              <a:rPr lang="en-US" u="sng" dirty="0" smtClean="0">
                <a:solidFill>
                  <a:srgbClr val="006DD0"/>
                </a:solidFill>
              </a:rPr>
              <a:t>natural </a:t>
            </a:r>
            <a:r>
              <a:rPr lang="en-US" dirty="0" smtClean="0">
                <a:solidFill>
                  <a:srgbClr val="006DD0"/>
                </a:solidFill>
              </a:rPr>
              <a:t>talent</a:t>
            </a:r>
            <a:endParaRPr lang="en-US" dirty="0" smtClean="0">
              <a:solidFill>
                <a:srgbClr val="6E96D5"/>
              </a:solidFill>
            </a:endParaRPr>
          </a:p>
        </p:txBody>
      </p:sp>
      <p:sp>
        <p:nvSpPr>
          <p:cNvPr id="4099" name="Rectangle 5"/>
          <p:cNvSpPr>
            <a:spLocks noGrp="1" noChangeArrowheads="1"/>
          </p:cNvSpPr>
          <p:nvPr>
            <p:ph sz="half" idx="1"/>
          </p:nvPr>
        </p:nvSpPr>
        <p:spPr>
          <a:xfrm>
            <a:off x="445758" y="1702244"/>
            <a:ext cx="5926625" cy="4419600"/>
          </a:xfrm>
        </p:spPr>
        <p:txBody>
          <a:bodyPr/>
          <a:lstStyle/>
          <a:p>
            <a:pPr marL="457200" indent="-457200">
              <a:lnSpc>
                <a:spcPts val="2260"/>
              </a:lnSpc>
              <a:buClr>
                <a:srgbClr val="FF9900"/>
              </a:buClr>
              <a:buSzPct val="140000"/>
              <a:buFont typeface="+mj-lt"/>
              <a:buAutoNum type="arabicPeriod"/>
            </a:pPr>
            <a:r>
              <a:rPr lang="en-US" sz="2400" dirty="0" smtClean="0"/>
              <a:t>Childhood- what were you like, what did you like to do?</a:t>
            </a:r>
            <a:br>
              <a:rPr lang="en-US" sz="2400" dirty="0" smtClean="0"/>
            </a:br>
            <a:endParaRPr lang="en-US" sz="2400" dirty="0" smtClean="0"/>
          </a:p>
          <a:p>
            <a:pPr marL="457200" indent="-457200">
              <a:lnSpc>
                <a:spcPts val="2260"/>
              </a:lnSpc>
              <a:buClr>
                <a:srgbClr val="FF9900"/>
              </a:buClr>
              <a:buSzPct val="140000"/>
              <a:buFont typeface="+mj-lt"/>
              <a:buAutoNum type="arabicPeriod"/>
            </a:pPr>
            <a:r>
              <a:rPr lang="en-US" sz="2400" dirty="0" smtClean="0"/>
              <a:t>If /when you get lost in an activity, and don’t notice the time pass by what are you doing?</a:t>
            </a:r>
            <a:br>
              <a:rPr lang="en-US" sz="2400" dirty="0" smtClean="0"/>
            </a:br>
            <a:endParaRPr lang="en-US" sz="2400" dirty="0" smtClean="0"/>
          </a:p>
          <a:p>
            <a:pPr marL="457200" indent="-457200">
              <a:lnSpc>
                <a:spcPts val="2260"/>
              </a:lnSpc>
              <a:buClr>
                <a:srgbClr val="FF9900"/>
              </a:buClr>
              <a:buSzPct val="140000"/>
              <a:buFont typeface="+mj-lt"/>
              <a:buAutoNum type="arabicPeriod"/>
            </a:pPr>
            <a:r>
              <a:rPr lang="en-US" sz="2400" dirty="0" smtClean="0"/>
              <a:t>Ask friends and family, i.e. personal sources (historical reference) </a:t>
            </a:r>
            <a:br>
              <a:rPr lang="en-US" sz="2400" dirty="0" smtClean="0"/>
            </a:br>
            <a:endParaRPr lang="en-US" sz="2400" dirty="0" smtClean="0"/>
          </a:p>
          <a:p>
            <a:pPr marL="457200" indent="-457200">
              <a:lnSpc>
                <a:spcPts val="2260"/>
              </a:lnSpc>
              <a:buClr>
                <a:srgbClr val="FF9900"/>
              </a:buClr>
              <a:buSzPct val="140000"/>
              <a:buFont typeface="+mj-lt"/>
              <a:buAutoNum type="arabicPeriod"/>
            </a:pPr>
            <a:r>
              <a:rPr lang="en-US" sz="2400" dirty="0" smtClean="0"/>
              <a:t>Ask colleagues, bosses, mentors, i.e. professional sources (360 degree reviews, </a:t>
            </a:r>
            <a:r>
              <a:rPr lang="en-US" sz="2400" dirty="0" err="1" smtClean="0"/>
              <a:t>johari</a:t>
            </a:r>
            <a:r>
              <a:rPr lang="en-US" sz="2400" dirty="0" smtClean="0"/>
              <a:t> window)  </a:t>
            </a:r>
            <a:br>
              <a:rPr lang="en-US" sz="2400" dirty="0" smtClean="0"/>
            </a:br>
            <a:r>
              <a:rPr lang="en-US" sz="2400" dirty="0" smtClean="0"/>
              <a:t/>
            </a:r>
            <a:br>
              <a:rPr lang="en-US" sz="2400" dirty="0" smtClean="0"/>
            </a:br>
            <a:endParaRPr lang="en-US" sz="2400" dirty="0" smtClean="0"/>
          </a:p>
          <a:p>
            <a:pPr marL="282575" indent="-282575"/>
            <a:endParaRPr lang="en-US" sz="2300" dirty="0" smtClean="0"/>
          </a:p>
        </p:txBody>
      </p:sp>
      <p:sp>
        <p:nvSpPr>
          <p:cNvPr id="4" name="Rectangle 5"/>
          <p:cNvSpPr>
            <a:spLocks noGrp="1" noChangeArrowheads="1"/>
          </p:cNvSpPr>
          <p:nvPr>
            <p:ph sz="half" idx="1"/>
          </p:nvPr>
        </p:nvSpPr>
        <p:spPr>
          <a:xfrm>
            <a:off x="6456732" y="1814727"/>
            <a:ext cx="2687268" cy="2860791"/>
          </a:xfrm>
        </p:spPr>
        <p:txBody>
          <a:bodyPr/>
          <a:lstStyle/>
          <a:p>
            <a:pPr marL="457200" indent="-457200">
              <a:lnSpc>
                <a:spcPts val="2260"/>
              </a:lnSpc>
              <a:buClr>
                <a:srgbClr val="FF9900"/>
              </a:buClr>
              <a:buSzPct val="140000"/>
              <a:buFont typeface="Arial" pitchFamily="34" charset="0"/>
              <a:buChar char="X"/>
            </a:pPr>
            <a:r>
              <a:rPr lang="en-US" smtClean="0"/>
              <a:t>Education</a:t>
            </a:r>
            <a:br>
              <a:rPr lang="en-US" smtClean="0"/>
            </a:br>
            <a:r>
              <a:rPr lang="en-US" smtClean="0"/>
              <a:t/>
            </a:r>
            <a:br>
              <a:rPr lang="en-US" smtClean="0"/>
            </a:br>
            <a:endParaRPr lang="en-US" smtClean="0"/>
          </a:p>
          <a:p>
            <a:pPr marL="457200" indent="-457200">
              <a:lnSpc>
                <a:spcPts val="2260"/>
              </a:lnSpc>
              <a:buClr>
                <a:srgbClr val="FF9900"/>
              </a:buClr>
              <a:buSzPct val="140000"/>
              <a:buFont typeface="Arial" pitchFamily="34" charset="0"/>
              <a:buChar char="X"/>
            </a:pPr>
            <a:r>
              <a:rPr lang="en-US" smtClean="0"/>
              <a:t>Experience </a:t>
            </a:r>
            <a:br>
              <a:rPr lang="en-US" smtClean="0"/>
            </a:br>
            <a:endParaRPr lang="en-US" smtClean="0"/>
          </a:p>
        </p:txBody>
      </p:sp>
    </p:spTree>
  </p:cSld>
  <p:clrMapOvr>
    <a:masterClrMapping/>
  </p:clrMapOvr>
  <p:transition>
    <p:sndAc>
      <p:stSnd>
        <p:snd r:embed="rId3"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dirty="0" smtClean="0">
                <a:solidFill>
                  <a:srgbClr val="006DD0"/>
                </a:solidFill>
              </a:rPr>
              <a:t>Johari Window</a:t>
            </a:r>
          </a:p>
        </p:txBody>
      </p:sp>
      <p:sp>
        <p:nvSpPr>
          <p:cNvPr id="6" name="Rectangle 5"/>
          <p:cNvSpPr/>
          <p:nvPr/>
        </p:nvSpPr>
        <p:spPr>
          <a:xfrm>
            <a:off x="0" y="1191089"/>
            <a:ext cx="8292737" cy="2662267"/>
          </a:xfrm>
          <a:prstGeom prst="rect">
            <a:avLst/>
          </a:prstGeom>
        </p:spPr>
        <p:txBody>
          <a:bodyPr wrap="square">
            <a:spAutoFit/>
          </a:bodyPr>
          <a:lstStyle/>
          <a:p>
            <a:r>
              <a:rPr lang="en-US" sz="1200" dirty="0" smtClean="0"/>
              <a:t>able	accepting	adaptable	bold	brave</a:t>
            </a:r>
          </a:p>
          <a:p>
            <a:r>
              <a:rPr lang="en-US" sz="1200" dirty="0" smtClean="0"/>
              <a:t>calm	caring	cheerful	clever	complex</a:t>
            </a:r>
          </a:p>
          <a:p>
            <a:r>
              <a:rPr lang="en-US" sz="1200" dirty="0" smtClean="0"/>
              <a:t>confident	dependable	dignified	energetic	extroverted</a:t>
            </a:r>
          </a:p>
          <a:p>
            <a:r>
              <a:rPr lang="en-US" sz="1200" dirty="0" smtClean="0"/>
              <a:t>friendly	giving	happy	helpful	idealistic</a:t>
            </a:r>
          </a:p>
          <a:p>
            <a:r>
              <a:rPr lang="en-US" sz="1200" dirty="0" smtClean="0"/>
              <a:t>independent	ingenious	intelligent	introverted	kind</a:t>
            </a:r>
          </a:p>
          <a:p>
            <a:r>
              <a:rPr lang="en-US" sz="1200" dirty="0" smtClean="0"/>
              <a:t>knowledgeable	logical	loving	mature	modest</a:t>
            </a:r>
          </a:p>
          <a:p>
            <a:r>
              <a:rPr lang="en-US" sz="1200" dirty="0" smtClean="0"/>
              <a:t>nervous	observant	organized	patient	powerful</a:t>
            </a:r>
          </a:p>
          <a:p>
            <a:r>
              <a:rPr lang="en-US" sz="1200" dirty="0" smtClean="0"/>
              <a:t>proud	quiet	reflective	relaxed	religious</a:t>
            </a:r>
          </a:p>
          <a:p>
            <a:r>
              <a:rPr lang="en-US" sz="1200" dirty="0" smtClean="0"/>
              <a:t>responsive	searching	self-assertive	self-conscious	sensible</a:t>
            </a:r>
          </a:p>
          <a:p>
            <a:r>
              <a:rPr lang="en-US" sz="1200" dirty="0" smtClean="0"/>
              <a:t>sentimental	shy	silly	spontaneous	sympathetic</a:t>
            </a:r>
          </a:p>
          <a:p>
            <a:r>
              <a:rPr lang="en-US" sz="1200" dirty="0" smtClean="0"/>
              <a:t>tense	trustworthy	warm	wise	witty</a:t>
            </a:r>
            <a:endParaRPr lang="en-US" sz="1200" dirty="0"/>
          </a:p>
        </p:txBody>
      </p:sp>
      <p:pic>
        <p:nvPicPr>
          <p:cNvPr id="7" name="Picture 6"/>
          <p:cNvPicPr>
            <a:picLocks noChangeAspect="1"/>
          </p:cNvPicPr>
          <p:nvPr/>
        </p:nvPicPr>
        <p:blipFill>
          <a:blip r:embed="rId4" cstate="print"/>
          <a:stretch>
            <a:fillRect/>
          </a:stretch>
        </p:blipFill>
        <p:spPr>
          <a:xfrm>
            <a:off x="3721986" y="3647516"/>
            <a:ext cx="4392294" cy="3210484"/>
          </a:xfrm>
          <a:prstGeom prst="rect">
            <a:avLst/>
          </a:prstGeom>
        </p:spPr>
      </p:pic>
      <p:sp>
        <p:nvSpPr>
          <p:cNvPr id="8" name="Rectangle 7"/>
          <p:cNvSpPr/>
          <p:nvPr/>
        </p:nvSpPr>
        <p:spPr>
          <a:xfrm>
            <a:off x="0" y="4942390"/>
            <a:ext cx="3472718" cy="459100"/>
          </a:xfrm>
          <a:prstGeom prst="rect">
            <a:avLst/>
          </a:prstGeom>
        </p:spPr>
        <p:txBody>
          <a:bodyPr wrap="none">
            <a:spAutoFit/>
          </a:bodyPr>
          <a:lstStyle/>
          <a:p>
            <a:r>
              <a:rPr lang="en-US" sz="2600" i="1" dirty="0" smtClean="0">
                <a:solidFill>
                  <a:srgbClr val="0000FF"/>
                </a:solidFill>
              </a:rPr>
              <a:t>http://kevan.org/johari</a:t>
            </a:r>
            <a:endParaRPr lang="en-US" sz="2600" i="1" dirty="0">
              <a:solidFill>
                <a:srgbClr val="0000FF"/>
              </a:solidFill>
            </a:endParaRPr>
          </a:p>
        </p:txBody>
      </p:sp>
    </p:spTree>
  </p:cSld>
  <p:clrMapOvr>
    <a:masterClrMapping/>
  </p:clrMapOvr>
  <p:transition>
    <p:sndAc>
      <p:stSnd>
        <p:snd r:embed="rId3"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purpose</a:t>
            </a:r>
            <a:endParaRPr lang="en-US" dirty="0"/>
          </a:p>
        </p:txBody>
      </p:sp>
      <p:sp>
        <p:nvSpPr>
          <p:cNvPr id="3" name="Content Placeholder 2"/>
          <p:cNvSpPr>
            <a:spLocks noGrp="1"/>
          </p:cNvSpPr>
          <p:nvPr>
            <p:ph idx="1"/>
          </p:nvPr>
        </p:nvSpPr>
        <p:spPr>
          <a:xfrm>
            <a:off x="375397" y="1418553"/>
            <a:ext cx="8356600" cy="4419600"/>
          </a:xfrm>
        </p:spPr>
        <p:txBody>
          <a:bodyPr/>
          <a:lstStyle/>
          <a:p>
            <a:r>
              <a:rPr lang="en-US" sz="2400" dirty="0" smtClean="0"/>
              <a:t>What am I doing with my life?</a:t>
            </a:r>
          </a:p>
          <a:p>
            <a:r>
              <a:rPr lang="en-US" sz="2400" dirty="0" smtClean="0"/>
              <a:t>Does what I do for a living align with a deeper purpose?</a:t>
            </a:r>
          </a:p>
          <a:p>
            <a:r>
              <a:rPr lang="en-US" sz="2400" dirty="0" smtClean="0"/>
              <a:t>What are my core values? </a:t>
            </a:r>
          </a:p>
          <a:p>
            <a:r>
              <a:rPr lang="en-US" sz="2400" dirty="0" smtClean="0"/>
              <a:t>Am I in some way helping others, my community, the world with my talents?</a:t>
            </a:r>
          </a:p>
          <a:p>
            <a:r>
              <a:rPr lang="en-US" sz="2400" dirty="0" smtClean="0"/>
              <a:t>What is worth living for? Why are we here?</a:t>
            </a:r>
            <a:br>
              <a:rPr lang="en-US" sz="2400" dirty="0" smtClean="0"/>
            </a:br>
            <a:endParaRPr lang="en-US" sz="2400" dirty="0" smtClean="0"/>
          </a:p>
          <a:p>
            <a:pPr>
              <a:buSzPct val="160000"/>
              <a:buFont typeface="Wingdings" pitchFamily="2" charset="2"/>
              <a:buChar char="Ø"/>
            </a:pPr>
            <a:r>
              <a:rPr lang="en-US" sz="2600" dirty="0" smtClean="0">
                <a:solidFill>
                  <a:srgbClr val="000000"/>
                </a:solidFill>
              </a:rPr>
              <a:t>Big questions! Doesn’t mean you have to be a philosopher! </a:t>
            </a:r>
            <a:r>
              <a:rPr lang="en-US" sz="2600" dirty="0" smtClean="0">
                <a:solidFill>
                  <a:srgbClr val="FFC000"/>
                </a:solidFill>
              </a:rPr>
              <a:t> Simply that to think along these big picture lines is helpful towards identifying what is “fulfilling work” for you. </a:t>
            </a:r>
            <a:br>
              <a:rPr lang="en-US" sz="2600" dirty="0" smtClean="0">
                <a:solidFill>
                  <a:srgbClr val="FFC000"/>
                </a:solidFill>
              </a:rPr>
            </a:br>
            <a:r>
              <a:rPr lang="en-US" sz="3600" dirty="0" smtClean="0">
                <a:solidFill>
                  <a:schemeClr val="accent1">
                    <a:lumMod val="60000"/>
                    <a:lumOff val="40000"/>
                  </a:schemeClr>
                </a:solidFill>
                <a:latin typeface="+mj-lt"/>
                <a:ea typeface="+mj-ea"/>
                <a:cs typeface="+mj-cs"/>
              </a:rPr>
              <a:t/>
            </a:r>
            <a:br>
              <a:rPr lang="en-US" sz="3600" dirty="0" smtClean="0">
                <a:solidFill>
                  <a:schemeClr val="accent1">
                    <a:lumMod val="60000"/>
                    <a:lumOff val="40000"/>
                  </a:schemeClr>
                </a:solidFill>
                <a:latin typeface="+mj-lt"/>
                <a:ea typeface="+mj-ea"/>
                <a:cs typeface="+mj-cs"/>
              </a:rPr>
            </a:br>
            <a:r>
              <a:rPr lang="en-US" sz="3600" dirty="0" smtClean="0">
                <a:latin typeface="+mj-lt"/>
                <a:ea typeface="+mj-ea"/>
                <a:cs typeface="+mj-cs"/>
              </a:rPr>
              <a:t/>
            </a:r>
            <a:br>
              <a:rPr lang="en-US" sz="3600" dirty="0" smtClean="0">
                <a:latin typeface="+mj-lt"/>
                <a:ea typeface="+mj-ea"/>
                <a:cs typeface="+mj-cs"/>
              </a:rPr>
            </a:br>
            <a:endParaRPr lang="en-US" sz="3600" dirty="0" smtClean="0">
              <a:latin typeface="+mj-lt"/>
              <a:ea typeface="+mj-ea"/>
              <a:cs typeface="+mj-cs"/>
            </a:endParaRPr>
          </a:p>
        </p:txBody>
      </p:sp>
      <p:sp>
        <p:nvSpPr>
          <p:cNvPr id="4" name="Title 1"/>
          <p:cNvSpPr txBox="1">
            <a:spLocks/>
          </p:cNvSpPr>
          <p:nvPr/>
        </p:nvSpPr>
        <p:spPr bwMode="auto">
          <a:xfrm>
            <a:off x="388938" y="5513070"/>
            <a:ext cx="8362950" cy="885825"/>
          </a:xfrm>
          <a:prstGeom prst="rect">
            <a:avLst/>
          </a:prstGeom>
          <a:noFill/>
          <a:ln w="9525" algn="ctr">
            <a:noFill/>
            <a:miter lim="800000"/>
            <a:headEnd/>
            <a:tailEnd/>
          </a:ln>
        </p:spPr>
        <p:txBody>
          <a:bodyPr vert="horz" wrap="square" lIns="91440" tIns="91440" rIns="91440" bIns="91440" numCol="1" anchor="b" anchorCtr="0" compatLnSpc="1">
            <a:prstTxWarp prst="textNoShape">
              <a:avLst/>
            </a:prstTxWarp>
          </a:bodyPr>
          <a:lstStyle/>
          <a:p>
            <a:pPr marL="0" marR="0" lvl="0" indent="0" defTabSz="914400" rtl="0" eaLnBrk="1" fontAlgn="base" latinLnBrk="0" hangingPunct="1">
              <a:lnSpc>
                <a:spcPct val="90000"/>
              </a:lnSpc>
              <a:spcBef>
                <a:spcPct val="0"/>
              </a:spcBef>
              <a:spcAft>
                <a:spcPct val="0"/>
              </a:spcAft>
              <a:buClrTx/>
              <a:buSzTx/>
              <a:buFontTx/>
              <a:buNone/>
              <a:tabLst/>
              <a:defRPr/>
            </a:pPr>
            <a:endParaRPr kumimoji="0" lang="en-US" b="1" i="1" u="none" strike="noStrike" kern="0" cap="none" spc="0" normalizeH="0" baseline="0" noProof="0" smtClean="0">
              <a:ln>
                <a:noFill/>
              </a:ln>
              <a:solidFill>
                <a:srgbClr val="FFC000"/>
              </a:solidFill>
              <a:effectLst/>
              <a:uLnTx/>
              <a:uFillTx/>
              <a:latin typeface="+mj-lt"/>
              <a:ea typeface="+mj-ea"/>
              <a:cs typeface="+mj-cs"/>
            </a:endParaRPr>
          </a:p>
        </p:txBody>
      </p:sp>
    </p:spTree>
  </p:cSld>
  <p:clrMapOvr>
    <a:masterClrMapping/>
  </p:clrMapOvr>
  <p:transition>
    <p:sndAc>
      <p:stSnd>
        <p:snd r:embed="rId3"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41300"/>
            <a:ext cx="8362950" cy="885825"/>
          </a:xfrm>
        </p:spPr>
        <p:txBody>
          <a:bodyPr/>
          <a:lstStyle/>
          <a:p>
            <a:r>
              <a:rPr lang="en-US" smtClean="0"/>
              <a:t>Career assessments and personality tests</a:t>
            </a:r>
            <a:endParaRPr lang="en-US"/>
          </a:p>
        </p:txBody>
      </p:sp>
      <p:sp>
        <p:nvSpPr>
          <p:cNvPr id="6" name="Rectangle 5"/>
          <p:cNvSpPr/>
          <p:nvPr/>
        </p:nvSpPr>
        <p:spPr bwMode="auto">
          <a:xfrm>
            <a:off x="2277687" y="2154381"/>
            <a:ext cx="2294313" cy="3492501"/>
          </a:xfrm>
          <a:prstGeom prst="rect">
            <a:avLst/>
          </a:prstGeom>
          <a:solidFill>
            <a:srgbClr val="FFCF3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572001" y="2154383"/>
            <a:ext cx="2294312" cy="3492501"/>
          </a:xfrm>
          <a:prstGeom prst="rect">
            <a:avLst/>
          </a:prstGeom>
          <a:solidFill>
            <a:srgbClr val="FFD85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6868274" y="2154381"/>
            <a:ext cx="2275726" cy="3492500"/>
          </a:xfrm>
          <a:prstGeom prst="rect">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0" y="2167831"/>
            <a:ext cx="2294313" cy="3495676"/>
          </a:xfrm>
          <a:prstGeom prst="rect">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0" y="2290157"/>
            <a:ext cx="2161309" cy="3019288"/>
          </a:xfrm>
          <a:prstGeom prst="rect">
            <a:avLst/>
          </a:prstGeom>
          <a:noFill/>
        </p:spPr>
        <p:txBody>
          <a:bodyPr wrap="square" rtlCol="0">
            <a:spAutoFit/>
          </a:bodyPr>
          <a:lstStyle/>
          <a:p>
            <a:r>
              <a:rPr lang="en-US" sz="2200" smtClean="0"/>
              <a:t>Strengths Finder </a:t>
            </a:r>
            <a:br>
              <a:rPr lang="en-US" sz="2200" smtClean="0"/>
            </a:br>
            <a:r>
              <a:rPr lang="en-US" sz="1800" b="1" smtClean="0"/>
              <a:t/>
            </a:r>
            <a:br>
              <a:rPr lang="en-US" sz="1800" b="1" smtClean="0"/>
            </a:br>
            <a:endParaRPr lang="en-US" sz="1200" b="1" smtClean="0">
              <a:solidFill>
                <a:srgbClr val="336600"/>
              </a:solidFill>
            </a:endParaRPr>
          </a:p>
          <a:p>
            <a:endParaRPr lang="en-US" sz="1200" b="1" smtClean="0">
              <a:solidFill>
                <a:srgbClr val="336600"/>
              </a:solidFill>
            </a:endParaRPr>
          </a:p>
          <a:p>
            <a:endParaRPr lang="en-US" sz="1200" b="1" smtClean="0">
              <a:solidFill>
                <a:srgbClr val="336600"/>
              </a:solidFill>
            </a:endParaRPr>
          </a:p>
          <a:p>
            <a:r>
              <a:rPr lang="en-US" sz="1200" b="1" smtClean="0">
                <a:solidFill>
                  <a:srgbClr val="336600"/>
                </a:solidFill>
              </a:rPr>
              <a:t/>
            </a:r>
            <a:br>
              <a:rPr lang="en-US" sz="1200" b="1" smtClean="0">
                <a:solidFill>
                  <a:srgbClr val="336600"/>
                </a:solidFill>
              </a:rPr>
            </a:br>
            <a:endParaRPr lang="en-US" sz="1200" b="1" smtClean="0">
              <a:solidFill>
                <a:srgbClr val="336600"/>
              </a:solidFill>
            </a:endParaRPr>
          </a:p>
          <a:p>
            <a:endParaRPr lang="en-US" sz="1200" b="1" smtClean="0">
              <a:solidFill>
                <a:srgbClr val="336600"/>
              </a:solidFill>
            </a:endParaRPr>
          </a:p>
          <a:p>
            <a:endParaRPr lang="en-US" sz="1200" b="1" smtClean="0">
              <a:solidFill>
                <a:srgbClr val="336600"/>
              </a:solidFill>
            </a:endParaRPr>
          </a:p>
          <a:p>
            <a:r>
              <a:rPr lang="en-US" sz="1600" b="1" smtClean="0">
                <a:solidFill>
                  <a:srgbClr val="336600"/>
                </a:solidFill>
              </a:rPr>
              <a:t>http://strengths.gallup.com/default.aspx</a:t>
            </a:r>
          </a:p>
        </p:txBody>
      </p:sp>
      <p:sp>
        <p:nvSpPr>
          <p:cNvPr id="19" name="TextBox 18"/>
          <p:cNvSpPr txBox="1"/>
          <p:nvPr/>
        </p:nvSpPr>
        <p:spPr>
          <a:xfrm>
            <a:off x="2529702" y="1310179"/>
            <a:ext cx="4019049" cy="701731"/>
          </a:xfrm>
          <a:prstGeom prst="rect">
            <a:avLst/>
          </a:prstGeom>
          <a:noFill/>
        </p:spPr>
        <p:txBody>
          <a:bodyPr wrap="square" rtlCol="0">
            <a:spAutoFit/>
          </a:bodyPr>
          <a:lstStyle/>
          <a:p>
            <a:r>
              <a:rPr lang="en-US" sz="1800" b="1" smtClean="0"/>
              <a:t>Good news: Lots of different tools!</a:t>
            </a:r>
          </a:p>
          <a:p>
            <a:r>
              <a:rPr lang="en-US" sz="1800" b="1" smtClean="0"/>
              <a:t>Bad news: Lots of different tools!</a:t>
            </a:r>
          </a:p>
        </p:txBody>
      </p:sp>
      <p:sp>
        <p:nvSpPr>
          <p:cNvPr id="21" name="TextBox 20"/>
          <p:cNvSpPr txBox="1"/>
          <p:nvPr/>
        </p:nvSpPr>
        <p:spPr>
          <a:xfrm>
            <a:off x="2330336" y="2309553"/>
            <a:ext cx="2161309" cy="3137782"/>
          </a:xfrm>
          <a:prstGeom prst="rect">
            <a:avLst/>
          </a:prstGeom>
          <a:noFill/>
        </p:spPr>
        <p:txBody>
          <a:bodyPr wrap="square" rtlCol="0">
            <a:spAutoFit/>
          </a:bodyPr>
          <a:lstStyle/>
          <a:p>
            <a:r>
              <a:rPr lang="en-US" sz="2200" smtClean="0"/>
              <a:t>MBTI &amp; Eneagram</a:t>
            </a:r>
            <a:br>
              <a:rPr lang="en-US" sz="2200" smtClean="0"/>
            </a:br>
            <a:r>
              <a:rPr lang="en-US" sz="1100" b="1" smtClean="0"/>
              <a:t/>
            </a:r>
            <a:br>
              <a:rPr lang="en-US" sz="1100" b="1" smtClean="0"/>
            </a:br>
            <a:endParaRPr lang="en-US" sz="1200" b="1" smtClean="0"/>
          </a:p>
          <a:p>
            <a:endParaRPr lang="en-US" sz="1200" b="1" smtClean="0">
              <a:solidFill>
                <a:srgbClr val="336600"/>
              </a:solidFill>
            </a:endParaRPr>
          </a:p>
          <a:p>
            <a:endParaRPr lang="en-US" sz="1200" b="1" smtClean="0">
              <a:solidFill>
                <a:srgbClr val="336600"/>
              </a:solidFill>
            </a:endParaRPr>
          </a:p>
          <a:p>
            <a:endParaRPr lang="en-US" sz="1200" b="1" smtClean="0">
              <a:solidFill>
                <a:srgbClr val="336600"/>
              </a:solidFill>
            </a:endParaRPr>
          </a:p>
          <a:p>
            <a:endParaRPr lang="en-US" sz="1600" b="1" smtClean="0">
              <a:solidFill>
                <a:srgbClr val="336600"/>
              </a:solidFill>
            </a:endParaRPr>
          </a:p>
          <a:p>
            <a:endParaRPr lang="en-US" sz="1600" b="1" smtClean="0">
              <a:solidFill>
                <a:srgbClr val="336600"/>
              </a:solidFill>
            </a:endParaRPr>
          </a:p>
          <a:p>
            <a:r>
              <a:rPr lang="en-US" sz="1600" b="1" smtClean="0">
                <a:solidFill>
                  <a:srgbClr val="336600"/>
                </a:solidFill>
              </a:rPr>
              <a:t>http://www.humanmetrics.com/cgi-win/jtypes2.asp</a:t>
            </a:r>
            <a:endParaRPr lang="en-US" sz="1600" b="1">
              <a:solidFill>
                <a:srgbClr val="336600"/>
              </a:solidFill>
            </a:endParaRPr>
          </a:p>
        </p:txBody>
      </p:sp>
      <p:sp>
        <p:nvSpPr>
          <p:cNvPr id="22" name="TextBox 21"/>
          <p:cNvSpPr txBox="1"/>
          <p:nvPr/>
        </p:nvSpPr>
        <p:spPr>
          <a:xfrm>
            <a:off x="4674523" y="2243052"/>
            <a:ext cx="2161309" cy="3327065"/>
          </a:xfrm>
          <a:prstGeom prst="rect">
            <a:avLst/>
          </a:prstGeom>
          <a:noFill/>
        </p:spPr>
        <p:txBody>
          <a:bodyPr wrap="square" rtlCol="0">
            <a:spAutoFit/>
          </a:bodyPr>
          <a:lstStyle/>
          <a:p>
            <a:r>
              <a:rPr lang="en-US" sz="2200" smtClean="0"/>
              <a:t>WCIMP  </a:t>
            </a:r>
            <a:r>
              <a:rPr lang="en-US" sz="2200" dirty="0" smtClean="0"/>
              <a:t/>
            </a:r>
            <a:br>
              <a:rPr lang="en-US" sz="2200" dirty="0" smtClean="0"/>
            </a:br>
            <a:r>
              <a:rPr lang="en-US" sz="2200" dirty="0" smtClean="0"/>
              <a:t>Career Interest Game</a:t>
            </a:r>
            <a:r>
              <a:rPr lang="en-US" sz="2200" b="1" dirty="0" smtClean="0"/>
              <a:t/>
            </a:r>
            <a:br>
              <a:rPr lang="en-US" sz="2200" b="1" dirty="0" smtClean="0"/>
            </a:br>
            <a:endParaRPr lang="en-US" sz="2200" b="1" dirty="0" smtClean="0"/>
          </a:p>
          <a:p>
            <a:endParaRPr lang="en-US" sz="1200" b="1" dirty="0" smtClean="0">
              <a:solidFill>
                <a:srgbClr val="336600"/>
              </a:solidFill>
            </a:endParaRPr>
          </a:p>
          <a:p>
            <a:endParaRPr lang="en-US" sz="1200" b="1" dirty="0" smtClean="0">
              <a:solidFill>
                <a:srgbClr val="336600"/>
              </a:solidFill>
            </a:endParaRPr>
          </a:p>
          <a:p>
            <a:endParaRPr lang="en-US" sz="1600" b="1" smtClean="0">
              <a:solidFill>
                <a:srgbClr val="336600"/>
              </a:solidFill>
            </a:endParaRPr>
          </a:p>
          <a:p>
            <a:r>
              <a:rPr lang="en-US" sz="1600" b="1" smtClean="0">
                <a:solidFill>
                  <a:srgbClr val="336600"/>
                </a:solidFill>
              </a:rPr>
              <a:t>http</a:t>
            </a:r>
            <a:r>
              <a:rPr lang="en-US" sz="1600" b="1" dirty="0" err="1" smtClean="0">
                <a:solidFill>
                  <a:srgbClr val="336600"/>
                </a:solidFill>
              </a:rPr>
              <a:t>://career.missouri.edu/students/majors-careers/skills-interests/career-interest-game/</a:t>
            </a:r>
            <a:endParaRPr lang="en-US" sz="1600" b="1" dirty="0" smtClean="0">
              <a:solidFill>
                <a:srgbClr val="336600"/>
              </a:solidFill>
            </a:endParaRPr>
          </a:p>
        </p:txBody>
      </p:sp>
      <p:sp>
        <p:nvSpPr>
          <p:cNvPr id="23" name="TextBox 22"/>
          <p:cNvSpPr txBox="1"/>
          <p:nvPr/>
        </p:nvSpPr>
        <p:spPr>
          <a:xfrm>
            <a:off x="6982691" y="2226425"/>
            <a:ext cx="2161309" cy="3279359"/>
          </a:xfrm>
          <a:prstGeom prst="rect">
            <a:avLst/>
          </a:prstGeom>
          <a:noFill/>
        </p:spPr>
        <p:txBody>
          <a:bodyPr wrap="square" rtlCol="0">
            <a:spAutoFit/>
          </a:bodyPr>
          <a:lstStyle/>
          <a:p>
            <a:r>
              <a:rPr lang="en-US" sz="2200" smtClean="0"/>
              <a:t>Princeton Review</a:t>
            </a:r>
            <a:r>
              <a:rPr lang="en-US" sz="2200" b="1" smtClean="0"/>
              <a:t/>
            </a:r>
            <a:br>
              <a:rPr lang="en-US" sz="2200" b="1" smtClean="0"/>
            </a:br>
            <a:r>
              <a:rPr lang="en-US" sz="2200" smtClean="0"/>
              <a:t>Career Quiz</a:t>
            </a:r>
          </a:p>
          <a:p>
            <a:endParaRPr lang="en-US" sz="1100" b="1" smtClean="0"/>
          </a:p>
          <a:p>
            <a:endParaRPr lang="en-US" sz="1600" b="1" smtClean="0"/>
          </a:p>
          <a:p>
            <a:endParaRPr lang="en-US" sz="1600" b="1" smtClean="0"/>
          </a:p>
          <a:p>
            <a:endParaRPr lang="en-US" sz="1600" b="1" smtClean="0">
              <a:solidFill>
                <a:srgbClr val="336600"/>
              </a:solidFill>
            </a:endParaRPr>
          </a:p>
          <a:p>
            <a:endParaRPr lang="en-US" sz="1600" b="1" smtClean="0">
              <a:solidFill>
                <a:srgbClr val="336600"/>
              </a:solidFill>
            </a:endParaRPr>
          </a:p>
          <a:p>
            <a:r>
              <a:rPr lang="en-US" sz="1600" b="1" smtClean="0">
                <a:solidFill>
                  <a:srgbClr val="336600"/>
                </a:solidFill>
              </a:rPr>
              <a:t>http://www.princetonreview.com/careers-after-college.aspx</a:t>
            </a:r>
            <a:endParaRPr lang="en-US" sz="1600" b="1"/>
          </a:p>
        </p:txBody>
      </p:sp>
      <p:pic>
        <p:nvPicPr>
          <p:cNvPr id="17410" name="Picture 2" descr="http://news.blog.gustavus.edu/files/2010/04/Princeton-Review-Logo.jpg"/>
          <p:cNvPicPr>
            <a:picLocks noChangeAspect="1" noChangeArrowheads="1"/>
          </p:cNvPicPr>
          <p:nvPr/>
        </p:nvPicPr>
        <p:blipFill>
          <a:blip r:embed="rId4" cstate="print"/>
          <a:srcRect/>
          <a:stretch>
            <a:fillRect/>
          </a:stretch>
        </p:blipFill>
        <p:spPr bwMode="auto">
          <a:xfrm>
            <a:off x="7349704" y="3579961"/>
            <a:ext cx="1224953" cy="664235"/>
          </a:xfrm>
          <a:prstGeom prst="rect">
            <a:avLst/>
          </a:prstGeom>
          <a:noFill/>
        </p:spPr>
      </p:pic>
      <p:pic>
        <p:nvPicPr>
          <p:cNvPr id="17412" name="Picture 4" descr="http://career.missouri.edu/students/majors-careers/skills-interests/career-interest-game/CIG.png"/>
          <p:cNvPicPr>
            <a:picLocks noChangeAspect="1" noChangeArrowheads="1"/>
          </p:cNvPicPr>
          <p:nvPr/>
        </p:nvPicPr>
        <p:blipFill>
          <a:blip r:embed="rId5" cstate="print"/>
          <a:srcRect/>
          <a:stretch>
            <a:fillRect/>
          </a:stretch>
        </p:blipFill>
        <p:spPr bwMode="auto">
          <a:xfrm>
            <a:off x="5262414" y="3401481"/>
            <a:ext cx="879594" cy="756451"/>
          </a:xfrm>
          <a:prstGeom prst="rect">
            <a:avLst/>
          </a:prstGeom>
          <a:noFill/>
        </p:spPr>
      </p:pic>
      <p:pic>
        <p:nvPicPr>
          <p:cNvPr id="17414" name="Picture 6" descr="http://www.becomewhoyouare.net/images/MBTI_logo_August2009.gif"/>
          <p:cNvPicPr>
            <a:picLocks noChangeAspect="1" noChangeArrowheads="1"/>
          </p:cNvPicPr>
          <p:nvPr/>
        </p:nvPicPr>
        <p:blipFill>
          <a:blip r:embed="rId6" cstate="print"/>
          <a:srcRect/>
          <a:stretch>
            <a:fillRect/>
          </a:stretch>
        </p:blipFill>
        <p:spPr bwMode="auto">
          <a:xfrm flipH="1">
            <a:off x="3014644" y="3333966"/>
            <a:ext cx="763724" cy="1008752"/>
          </a:xfrm>
          <a:prstGeom prst="rect">
            <a:avLst/>
          </a:prstGeom>
          <a:noFill/>
        </p:spPr>
      </p:pic>
      <p:pic>
        <p:nvPicPr>
          <p:cNvPr id="17416" name="Picture 8" descr="http://www.ethos3.com/wp-content/uploads/2010/01/strengths-finder-389x202.jpg"/>
          <p:cNvPicPr>
            <a:picLocks noChangeAspect="1" noChangeArrowheads="1"/>
          </p:cNvPicPr>
          <p:nvPr/>
        </p:nvPicPr>
        <p:blipFill>
          <a:blip r:embed="rId7" cstate="print"/>
          <a:srcRect/>
          <a:stretch>
            <a:fillRect/>
          </a:stretch>
        </p:blipFill>
        <p:spPr bwMode="auto">
          <a:xfrm>
            <a:off x="419494" y="3467819"/>
            <a:ext cx="1395429" cy="724619"/>
          </a:xfrm>
          <a:prstGeom prst="rect">
            <a:avLst/>
          </a:prstGeom>
          <a:noFill/>
        </p:spPr>
      </p:pic>
    </p:spTree>
  </p:cSld>
  <p:clrMapOvr>
    <a:masterClrMapping/>
  </p:clrMapOvr>
  <p:transition>
    <p:sndAc>
      <p:stSnd>
        <p:snd r:embed="rId3" name="click.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ROJECT_OPEN" val="0"/>
</p:tagLst>
</file>

<file path=ppt/theme/theme1.xml><?xml version="1.0" encoding="utf-8"?>
<a:theme xmlns:a="http://schemas.openxmlformats.org/drawingml/2006/main" name="Gartner">
  <a:themeElements>
    <a:clrScheme name="Gartner">
      <a:dk1>
        <a:srgbClr val="000000"/>
      </a:dk1>
      <a:lt1>
        <a:srgbClr val="FFFFFF"/>
      </a:lt1>
      <a:dk2>
        <a:srgbClr val="FFFFFF"/>
      </a:dk2>
      <a:lt2>
        <a:srgbClr val="CDCDCD"/>
      </a:lt2>
      <a:accent1>
        <a:srgbClr val="00529B"/>
      </a:accent1>
      <a:accent2>
        <a:srgbClr val="6E96D5"/>
      </a:accent2>
      <a:accent3>
        <a:srgbClr val="B9D0DC"/>
      </a:accent3>
      <a:accent4>
        <a:srgbClr val="374B6A"/>
      </a:accent4>
      <a:accent5>
        <a:srgbClr val="969696"/>
      </a:accent5>
      <a:accent6>
        <a:srgbClr val="CDCDCD"/>
      </a:accent6>
      <a:hlink>
        <a:srgbClr val="FF9900"/>
      </a:hlink>
      <a:folHlink>
        <a:srgbClr val="92D050"/>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529B"/>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529B"/>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custClrLst>
    <a:custClr name="Blue 1">
      <a:srgbClr val="00529B"/>
    </a:custClr>
    <a:custClr name="Blue 2">
      <a:srgbClr val="6E96D5"/>
    </a:custClr>
    <a:custClr name="Blue 3">
      <a:srgbClr val="B9D0DC"/>
    </a:custClr>
    <a:custClr name="Blue 4">
      <a:srgbClr val="374B6A"/>
    </a:custClr>
    <a:custClr name="Dark Gray">
      <a:srgbClr val="969696"/>
    </a:custClr>
    <a:custClr name="Light Gray">
      <a:srgbClr val="CDCDCD"/>
    </a:custClr>
    <a:custClr name="White">
      <a:srgbClr val="FFFFFF"/>
    </a:custClr>
    <a:custClr name="White">
      <a:srgbClr val="FFFFFF"/>
    </a:custClr>
    <a:custClr name="White">
      <a:srgbClr val="FFFFFF"/>
    </a:custClr>
    <a:custClr name="White">
      <a:srgbClr val="FFFFFF"/>
    </a:custClr>
    <a:custClr name="Dark Green">
      <a:srgbClr val="336600"/>
    </a:custClr>
    <a:custClr name="Light Green">
      <a:srgbClr val="99CC00"/>
    </a:custClr>
    <a:custClr name="Yellow">
      <a:srgbClr val="FFFF00"/>
    </a:custClr>
    <a:custClr name="Orange">
      <a:srgbClr val="FF9900"/>
    </a:custClr>
    <a:custClr name="Red">
      <a:srgbClr val="FF0000"/>
    </a:custClr>
    <a:custClr name="Purple">
      <a:srgbClr val="993366"/>
    </a:custClr>
    <a:custClr name="White">
      <a:srgbClr val="FFFFFF"/>
    </a:custClr>
    <a:custClr name="White">
      <a:srgbClr val="FFFFFF"/>
    </a:custClr>
    <a:custClr name="White">
      <a:srgbClr val="FFFFFF"/>
    </a:custClr>
    <a:custClr name="White">
      <a:srgbClr val="FFFFFF"/>
    </a:custClr>
    <a:custClr name="Dark Red">
      <a:srgbClr val="AC0000"/>
    </a:custClr>
    <a:custClr name="Red 50%">
      <a:srgbClr val="FFAAAA"/>
    </a:custClr>
    <a:custClr name="Orange 50%">
      <a:srgbClr val="FFE164"/>
    </a:custClr>
    <a:custClr name="Blue 5">
      <a:srgbClr val="5B97B1"/>
    </a:custClr>
    <a:custClr name="Blue 6">
      <a:srgbClr val="85B0C6"/>
    </a:custClr>
    <a:custClr name="Light Green 50%">
      <a:srgbClr val="CDE678"/>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0033CC"/>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7798</TotalTime>
  <Pages>22</Pages>
  <Words>2950</Words>
  <Application>Microsoft Macintosh PowerPoint</Application>
  <PresentationFormat>On-screen Show (4:3)</PresentationFormat>
  <Paragraphs>276</Paragraphs>
  <Slides>20</Slides>
  <Notes>18</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Gartner</vt:lpstr>
      <vt:lpstr>How to Find Work You Love   </vt:lpstr>
      <vt:lpstr>About me</vt:lpstr>
      <vt:lpstr>Tell Me About You </vt:lpstr>
      <vt:lpstr>      A third of your life is spent on the job</vt:lpstr>
      <vt:lpstr>The KEY slide</vt:lpstr>
      <vt:lpstr>Identifying your natural talent</vt:lpstr>
      <vt:lpstr>Johari Window</vt:lpstr>
      <vt:lpstr>Identifying purpose</vt:lpstr>
      <vt:lpstr>Career assessments and personality tests</vt:lpstr>
      <vt:lpstr>Strengths Finder 2.0</vt:lpstr>
      <vt:lpstr>Myers Briggs: 4 main vectors</vt:lpstr>
      <vt:lpstr>MBTI / Jung 16 Typologies</vt:lpstr>
      <vt:lpstr>Now we are going to switch gears..</vt:lpstr>
      <vt:lpstr>Having a plan</vt:lpstr>
      <vt:lpstr>Taking action is critical </vt:lpstr>
      <vt:lpstr>Resumes, bios, LinkedIn summaries</vt:lpstr>
      <vt:lpstr>A word on LinkedIn</vt:lpstr>
      <vt:lpstr>3 key actions when you wake up tomorrow</vt:lpstr>
      <vt:lpstr>3 key actions in the next two week</vt:lpstr>
      <vt:lpstr>About Lumiere</vt:lpstr>
    </vt:vector>
  </TitlesOfParts>
  <Company>Gartner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Presentation Title</dc:subject>
  <dc:creator>Maniglia,Richard</dc:creator>
  <dc:description>FINAL AS OF 5/4/2010</dc:description>
  <cp:lastModifiedBy>Hiranya Fernando</cp:lastModifiedBy>
  <cp:revision>261</cp:revision>
  <cp:lastPrinted>2012-10-13T07:24:46Z</cp:lastPrinted>
  <dcterms:created xsi:type="dcterms:W3CDTF">2014-05-28T17:29:06Z</dcterms:created>
  <dcterms:modified xsi:type="dcterms:W3CDTF">2014-05-28T17:33:28Z</dcterms:modified>
</cp:coreProperties>
</file>